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47" r:id="rId2"/>
    <p:sldId id="257" r:id="rId3"/>
    <p:sldId id="302" r:id="rId4"/>
    <p:sldId id="299" r:id="rId5"/>
    <p:sldId id="348" r:id="rId6"/>
    <p:sldId id="349" r:id="rId7"/>
    <p:sldId id="418" r:id="rId8"/>
    <p:sldId id="305" r:id="rId9"/>
    <p:sldId id="364" r:id="rId10"/>
    <p:sldId id="307" r:id="rId11"/>
    <p:sldId id="371" r:id="rId12"/>
    <p:sldId id="311" r:id="rId13"/>
    <p:sldId id="421" r:id="rId14"/>
    <p:sldId id="312" r:id="rId15"/>
    <p:sldId id="320" r:id="rId16"/>
    <p:sldId id="360" r:id="rId17"/>
    <p:sldId id="358" r:id="rId18"/>
    <p:sldId id="296" r:id="rId19"/>
    <p:sldId id="368" r:id="rId20"/>
    <p:sldId id="378" r:id="rId21"/>
    <p:sldId id="322" r:id="rId22"/>
    <p:sldId id="367" r:id="rId23"/>
    <p:sldId id="359" r:id="rId24"/>
    <p:sldId id="339" r:id="rId25"/>
    <p:sldId id="324" r:id="rId26"/>
    <p:sldId id="334" r:id="rId27"/>
    <p:sldId id="419" r:id="rId28"/>
    <p:sldId id="401" r:id="rId29"/>
    <p:sldId id="402" r:id="rId30"/>
    <p:sldId id="397" r:id="rId31"/>
    <p:sldId id="403" r:id="rId32"/>
    <p:sldId id="399" r:id="rId33"/>
    <p:sldId id="362" r:id="rId34"/>
    <p:sldId id="398" r:id="rId35"/>
    <p:sldId id="408" r:id="rId36"/>
    <p:sldId id="414" r:id="rId37"/>
    <p:sldId id="375" r:id="rId38"/>
    <p:sldId id="422" r:id="rId39"/>
    <p:sldId id="330" r:id="rId40"/>
    <p:sldId id="550" r:id="rId41"/>
    <p:sldId id="567" r:id="rId42"/>
    <p:sldId id="568" r:id="rId43"/>
    <p:sldId id="394" r:id="rId44"/>
    <p:sldId id="395" r:id="rId45"/>
    <p:sldId id="386" r:id="rId46"/>
  </p:sldIdLst>
  <p:sldSz cx="12195175"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p15:clr>
            <a:srgbClr val="A4A3A4"/>
          </p15:clr>
        </p15:guide>
        <p15:guide id="2" orient="horz" pos="1162">
          <p15:clr>
            <a:srgbClr val="A4A3A4"/>
          </p15:clr>
        </p15:guide>
        <p15:guide id="3" orient="horz" pos="3770">
          <p15:clr>
            <a:srgbClr val="A4A3A4"/>
          </p15:clr>
        </p15:guide>
        <p15:guide id="4" orient="horz" pos="4065">
          <p15:clr>
            <a:srgbClr val="A4A3A4"/>
          </p15:clr>
        </p15:guide>
        <p15:guide id="5" orient="horz" pos="1457">
          <p15:clr>
            <a:srgbClr val="A4A3A4"/>
          </p15:clr>
        </p15:guide>
        <p15:guide id="6" orient="horz" pos="2500">
          <p15:clr>
            <a:srgbClr val="A4A3A4"/>
          </p15:clr>
        </p15:guide>
        <p15:guide id="7" pos="235">
          <p15:clr>
            <a:srgbClr val="A4A3A4"/>
          </p15:clr>
        </p15:guide>
        <p15:guide id="8" pos="7447">
          <p15:clr>
            <a:srgbClr val="A4A3A4"/>
          </p15:clr>
        </p15:guide>
        <p15:guide id="9" pos="3841">
          <p15:clr>
            <a:srgbClr val="A4A3A4"/>
          </p15:clr>
        </p15:guide>
        <p15:guide id="10" pos="3796">
          <p15:clr>
            <a:srgbClr val="A4A3A4"/>
          </p15:clr>
        </p15:guide>
        <p15:guide id="11" pos="3886">
          <p15:clr>
            <a:srgbClr val="A4A3A4"/>
          </p15:clr>
        </p15:guide>
        <p15:guide id="12" pos="1165">
          <p15:clr>
            <a:srgbClr val="A4A3A4"/>
          </p15:clr>
        </p15:guide>
        <p15:guide id="13" pos="6517">
          <p15:clr>
            <a:srgbClr val="A4A3A4"/>
          </p15:clr>
        </p15:guide>
        <p15:guide id="14" pos="4612">
          <p15:clr>
            <a:srgbClr val="A4A3A4"/>
          </p15:clr>
        </p15:guide>
        <p15:guide id="15" pos="4794">
          <p15:clr>
            <a:srgbClr val="A4A3A4"/>
          </p15:clr>
        </p15:guide>
        <p15:guide id="16" pos="2888">
          <p15:clr>
            <a:srgbClr val="A4A3A4"/>
          </p15:clr>
        </p15:guide>
        <p15:guide id="17" pos="307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Weilenmann" initials="C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2" autoAdjust="0"/>
    <p:restoredTop sz="93132"/>
  </p:normalViewPr>
  <p:slideViewPr>
    <p:cSldViewPr showGuides="1">
      <p:cViewPr varScale="1">
        <p:scale>
          <a:sx n="115" d="100"/>
          <a:sy n="115" d="100"/>
        </p:scale>
        <p:origin x="216" y="256"/>
      </p:cViewPr>
      <p:guideLst>
        <p:guide orient="horz" pos="210"/>
        <p:guide orient="horz" pos="1162"/>
        <p:guide orient="horz" pos="3770"/>
        <p:guide orient="horz" pos="4065"/>
        <p:guide orient="horz" pos="1457"/>
        <p:guide orient="horz" pos="2500"/>
        <p:guide pos="235"/>
        <p:guide pos="7447"/>
        <p:guide pos="3841"/>
        <p:guide pos="3796"/>
        <p:guide pos="3886"/>
        <p:guide pos="1165"/>
        <p:guide pos="6517"/>
        <p:guide pos="4612"/>
        <p:guide pos="4794"/>
        <p:guide pos="2888"/>
        <p:guide pos="3070"/>
      </p:guideLst>
    </p:cSldViewPr>
  </p:slideViewPr>
  <p:notesTextViewPr>
    <p:cViewPr>
      <p:scale>
        <a:sx n="1" d="1"/>
        <a:sy n="1" d="1"/>
      </p:scale>
      <p:origin x="0" y="0"/>
    </p:cViewPr>
  </p:notesTextViewPr>
  <p:sorterViewPr>
    <p:cViewPr>
      <p:scale>
        <a:sx n="100" d="100"/>
        <a:sy n="100" d="100"/>
      </p:scale>
      <p:origin x="0" y="-10200"/>
    </p:cViewPr>
  </p:sorterViewPr>
  <p:notesViewPr>
    <p:cSldViewPr showGuides="1">
      <p:cViewPr varScale="1">
        <p:scale>
          <a:sx n="84" d="100"/>
          <a:sy n="84" d="100"/>
        </p:scale>
        <p:origin x="-1884"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889938" cy="496332"/>
          </a:xfrm>
          <a:prstGeom prst="rect">
            <a:avLst/>
          </a:prstGeom>
        </p:spPr>
        <p:txBody>
          <a:bodyPr vert="horz" lIns="90710" tIns="45355" rIns="90710" bIns="45355" rtlCol="0"/>
          <a:lstStyle>
            <a:lvl1pPr algn="l">
              <a:defRPr sz="1100"/>
            </a:lvl1pPr>
          </a:lstStyle>
          <a:p>
            <a:endParaRPr lang="de-CH"/>
          </a:p>
        </p:txBody>
      </p:sp>
      <p:sp>
        <p:nvSpPr>
          <p:cNvPr id="3" name="Datumsplatzhalter 2"/>
          <p:cNvSpPr>
            <a:spLocks noGrp="1"/>
          </p:cNvSpPr>
          <p:nvPr>
            <p:ph type="dt" sz="quarter" idx="1"/>
          </p:nvPr>
        </p:nvSpPr>
        <p:spPr>
          <a:xfrm>
            <a:off x="3777608" y="2"/>
            <a:ext cx="2889938" cy="496332"/>
          </a:xfrm>
          <a:prstGeom prst="rect">
            <a:avLst/>
          </a:prstGeom>
        </p:spPr>
        <p:txBody>
          <a:bodyPr vert="horz" lIns="90710" tIns="45355" rIns="90710" bIns="45355" rtlCol="0"/>
          <a:lstStyle>
            <a:lvl1pPr algn="r">
              <a:defRPr sz="1100"/>
            </a:lvl1pPr>
          </a:lstStyle>
          <a:p>
            <a:fld id="{DBBD54A1-D8AA-41B8-9FD7-0A15899C363C}" type="datetimeFigureOut">
              <a:rPr lang="de-CH" smtClean="0"/>
              <a:t>05.02.20</a:t>
            </a:fld>
            <a:endParaRPr lang="de-CH"/>
          </a:p>
        </p:txBody>
      </p:sp>
      <p:sp>
        <p:nvSpPr>
          <p:cNvPr id="4" name="Fußzeilenplatzhalter 3"/>
          <p:cNvSpPr>
            <a:spLocks noGrp="1"/>
          </p:cNvSpPr>
          <p:nvPr>
            <p:ph type="ftr" sz="quarter" idx="2"/>
          </p:nvPr>
        </p:nvSpPr>
        <p:spPr>
          <a:xfrm>
            <a:off x="0" y="9428585"/>
            <a:ext cx="2889938" cy="496332"/>
          </a:xfrm>
          <a:prstGeom prst="rect">
            <a:avLst/>
          </a:prstGeom>
        </p:spPr>
        <p:txBody>
          <a:bodyPr vert="horz" lIns="90710" tIns="45355" rIns="90710" bIns="45355" rtlCol="0" anchor="b"/>
          <a:lstStyle>
            <a:lvl1pPr algn="l">
              <a:defRPr sz="1100"/>
            </a:lvl1pPr>
          </a:lstStyle>
          <a:p>
            <a:endParaRPr lang="de-CH"/>
          </a:p>
        </p:txBody>
      </p:sp>
      <p:sp>
        <p:nvSpPr>
          <p:cNvPr id="5" name="Foliennummernplatzhalter 4"/>
          <p:cNvSpPr>
            <a:spLocks noGrp="1"/>
          </p:cNvSpPr>
          <p:nvPr>
            <p:ph type="sldNum" sz="quarter" idx="3"/>
          </p:nvPr>
        </p:nvSpPr>
        <p:spPr>
          <a:xfrm>
            <a:off x="3777608" y="9428585"/>
            <a:ext cx="2889938" cy="496332"/>
          </a:xfrm>
          <a:prstGeom prst="rect">
            <a:avLst/>
          </a:prstGeom>
        </p:spPr>
        <p:txBody>
          <a:bodyPr vert="horz" lIns="90710" tIns="45355" rIns="90710" bIns="45355" rtlCol="0" anchor="b"/>
          <a:lstStyle>
            <a:lvl1pPr algn="r">
              <a:defRPr sz="1100"/>
            </a:lvl1pPr>
          </a:lstStyle>
          <a:p>
            <a:fld id="{FD2CA13A-8886-4EF4-A93F-DF788EFD4DA8}" type="slidenum">
              <a:rPr lang="de-CH" smtClean="0"/>
              <a:t>‹Nr.›</a:t>
            </a:fld>
            <a:endParaRPr lang="de-CH"/>
          </a:p>
        </p:txBody>
      </p:sp>
    </p:spTree>
    <p:extLst>
      <p:ext uri="{BB962C8B-B14F-4D97-AF65-F5344CB8AC3E}">
        <p14:creationId xmlns:p14="http://schemas.microsoft.com/office/powerpoint/2010/main" val="69689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889938" cy="496332"/>
          </a:xfrm>
          <a:prstGeom prst="rect">
            <a:avLst/>
          </a:prstGeom>
        </p:spPr>
        <p:txBody>
          <a:bodyPr vert="horz" lIns="90710" tIns="45355" rIns="90710" bIns="45355" rtlCol="0"/>
          <a:lstStyle>
            <a:lvl1pPr algn="l">
              <a:defRPr sz="1100"/>
            </a:lvl1pPr>
          </a:lstStyle>
          <a:p>
            <a:endParaRPr lang="de-CH"/>
          </a:p>
        </p:txBody>
      </p:sp>
      <p:sp>
        <p:nvSpPr>
          <p:cNvPr id="3" name="Datumsplatzhalter 2"/>
          <p:cNvSpPr>
            <a:spLocks noGrp="1"/>
          </p:cNvSpPr>
          <p:nvPr>
            <p:ph type="dt" idx="1"/>
          </p:nvPr>
        </p:nvSpPr>
        <p:spPr>
          <a:xfrm>
            <a:off x="3777608" y="2"/>
            <a:ext cx="2889938" cy="496332"/>
          </a:xfrm>
          <a:prstGeom prst="rect">
            <a:avLst/>
          </a:prstGeom>
        </p:spPr>
        <p:txBody>
          <a:bodyPr vert="horz" lIns="90710" tIns="45355" rIns="90710" bIns="45355" rtlCol="0"/>
          <a:lstStyle>
            <a:lvl1pPr algn="r">
              <a:defRPr sz="1100"/>
            </a:lvl1pPr>
          </a:lstStyle>
          <a:p>
            <a:fld id="{76C9B7A6-4976-4A57-A7C7-13DBD834A18C}" type="datetimeFigureOut">
              <a:rPr lang="de-CH" smtClean="0"/>
              <a:t>05.02.20</a:t>
            </a:fld>
            <a:endParaRPr lang="de-CH"/>
          </a:p>
        </p:txBody>
      </p:sp>
      <p:sp>
        <p:nvSpPr>
          <p:cNvPr id="4" name="Folienbildplatzhalter 3"/>
          <p:cNvSpPr>
            <a:spLocks noGrp="1" noRot="1" noChangeAspect="1"/>
          </p:cNvSpPr>
          <p:nvPr>
            <p:ph type="sldImg" idx="2"/>
          </p:nvPr>
        </p:nvSpPr>
        <p:spPr>
          <a:xfrm>
            <a:off x="23813" y="742950"/>
            <a:ext cx="6621462" cy="3724275"/>
          </a:xfrm>
          <a:prstGeom prst="rect">
            <a:avLst/>
          </a:prstGeom>
          <a:noFill/>
          <a:ln w="12700">
            <a:solidFill>
              <a:prstClr val="black"/>
            </a:solidFill>
          </a:ln>
        </p:spPr>
        <p:txBody>
          <a:bodyPr vert="horz" lIns="90710" tIns="45355" rIns="90710" bIns="45355" rtlCol="0" anchor="ctr"/>
          <a:lstStyle/>
          <a:p>
            <a:endParaRPr lang="de-CH"/>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0710" tIns="45355" rIns="90710" bIns="4535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5"/>
            <a:ext cx="2889938" cy="496332"/>
          </a:xfrm>
          <a:prstGeom prst="rect">
            <a:avLst/>
          </a:prstGeom>
        </p:spPr>
        <p:txBody>
          <a:bodyPr vert="horz" lIns="90710" tIns="45355" rIns="90710" bIns="45355" rtlCol="0" anchor="b"/>
          <a:lstStyle>
            <a:lvl1pPr algn="l">
              <a:defRPr sz="1100"/>
            </a:lvl1pPr>
          </a:lstStyle>
          <a:p>
            <a:endParaRPr lang="de-CH"/>
          </a:p>
        </p:txBody>
      </p:sp>
      <p:sp>
        <p:nvSpPr>
          <p:cNvPr id="7" name="Foliennummernplatzhalter 6"/>
          <p:cNvSpPr>
            <a:spLocks noGrp="1"/>
          </p:cNvSpPr>
          <p:nvPr>
            <p:ph type="sldNum" sz="quarter" idx="5"/>
          </p:nvPr>
        </p:nvSpPr>
        <p:spPr>
          <a:xfrm>
            <a:off x="3777608" y="9428585"/>
            <a:ext cx="2889938" cy="496332"/>
          </a:xfrm>
          <a:prstGeom prst="rect">
            <a:avLst/>
          </a:prstGeom>
        </p:spPr>
        <p:txBody>
          <a:bodyPr vert="horz" lIns="90710" tIns="45355" rIns="90710" bIns="45355" rtlCol="0" anchor="b"/>
          <a:lstStyle>
            <a:lvl1pPr algn="r">
              <a:defRPr sz="1100"/>
            </a:lvl1pPr>
          </a:lstStyle>
          <a:p>
            <a:fld id="{C27393FC-D180-41B5-90E3-958917BCDC55}" type="slidenum">
              <a:rPr lang="de-CH" smtClean="0"/>
              <a:t>‹Nr.›</a:t>
            </a:fld>
            <a:endParaRPr lang="de-CH"/>
          </a:p>
        </p:txBody>
      </p:sp>
    </p:spTree>
    <p:extLst>
      <p:ext uri="{BB962C8B-B14F-4D97-AF65-F5344CB8AC3E}">
        <p14:creationId xmlns:p14="http://schemas.microsoft.com/office/powerpoint/2010/main" val="230182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7393FC-D180-41B5-90E3-958917BCDC55}" type="slidenum">
              <a:rPr lang="de-CH" smtClean="0"/>
              <a:t>1</a:t>
            </a:fld>
            <a:endParaRPr lang="de-CH"/>
          </a:p>
        </p:txBody>
      </p:sp>
    </p:spTree>
    <p:extLst>
      <p:ext uri="{BB962C8B-B14F-4D97-AF65-F5344CB8AC3E}">
        <p14:creationId xmlns:p14="http://schemas.microsoft.com/office/powerpoint/2010/main" val="85462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22</a:t>
            </a:fld>
            <a:endParaRPr lang="de-CH"/>
          </a:p>
        </p:txBody>
      </p:sp>
    </p:spTree>
    <p:extLst>
      <p:ext uri="{BB962C8B-B14F-4D97-AF65-F5344CB8AC3E}">
        <p14:creationId xmlns:p14="http://schemas.microsoft.com/office/powerpoint/2010/main" val="318673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den kognitiven Fähigkeiten eines Menschen zählen u. a. die Wahrnehmung, die Aufmerksamkeit, die Erinnerung, das Lernen, das Problemlösen, die Kreativität, das Planen, die Orientierung, die Imagination, die Argumentation, der Wille, das Glauben, die Emotionen etc.</a:t>
            </a:r>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23</a:t>
            </a:fld>
            <a:endParaRPr lang="de-CH"/>
          </a:p>
        </p:txBody>
      </p:sp>
    </p:spTree>
    <p:extLst>
      <p:ext uri="{BB962C8B-B14F-4D97-AF65-F5344CB8AC3E}">
        <p14:creationId xmlns:p14="http://schemas.microsoft.com/office/powerpoint/2010/main" val="130594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Volition</a:t>
            </a:r>
            <a:r>
              <a:rPr lang="de-DE" dirty="0"/>
              <a:t> bezeichnet in der Psychologie die bewusste, willentliche Umsetzung von Zielen und Motiven in Resultate (Ergebnisse) durch zielgerichtetes Handeln. Dieser Prozess der Selbststeuerung erfordert die Überwindung von Handlungsbarrieren durch Willenskraft.</a:t>
            </a:r>
          </a:p>
        </p:txBody>
      </p:sp>
      <p:sp>
        <p:nvSpPr>
          <p:cNvPr id="4" name="Foliennummernplatzhalter 3"/>
          <p:cNvSpPr>
            <a:spLocks noGrp="1"/>
          </p:cNvSpPr>
          <p:nvPr>
            <p:ph type="sldNum" sz="quarter" idx="10"/>
          </p:nvPr>
        </p:nvSpPr>
        <p:spPr/>
        <p:txBody>
          <a:bodyPr/>
          <a:lstStyle/>
          <a:p>
            <a:fld id="{C27393FC-D180-41B5-90E3-958917BCDC55}" type="slidenum">
              <a:rPr lang="de-CH" smtClean="0"/>
              <a:t>24</a:t>
            </a:fld>
            <a:endParaRPr lang="de-CH"/>
          </a:p>
        </p:txBody>
      </p:sp>
    </p:spTree>
    <p:extLst>
      <p:ext uri="{BB962C8B-B14F-4D97-AF65-F5344CB8AC3E}">
        <p14:creationId xmlns:p14="http://schemas.microsoft.com/office/powerpoint/2010/main" val="72056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de-CH" sz="1050" dirty="0">
                <a:latin typeface="Arial"/>
                <a:cs typeface="Arial"/>
              </a:rPr>
              <a:t>Ergänzend</a:t>
            </a:r>
            <a:r>
              <a:rPr lang="de-CH" sz="1050" baseline="0" dirty="0">
                <a:latin typeface="Arial"/>
                <a:cs typeface="Arial"/>
              </a:rPr>
              <a:t> zu den Weiterbildungsangeboten steht ein</a:t>
            </a:r>
            <a:r>
              <a:rPr lang="de-CH" sz="1050" dirty="0">
                <a:latin typeface="Arial"/>
                <a:cs typeface="Arial"/>
              </a:rPr>
              <a:t> </a:t>
            </a:r>
            <a:r>
              <a:rPr lang="de-CH" sz="1050" baseline="0" dirty="0">
                <a:latin typeface="Arial"/>
                <a:cs typeface="Arial"/>
              </a:rPr>
              <a:t>grosses Angebot an Materialien zur Verfügung. Sie finden diese Unterlagen online. Gewisse Materialien</a:t>
            </a:r>
            <a:r>
              <a:rPr lang="de-CH" sz="1050" dirty="0">
                <a:latin typeface="Arial"/>
                <a:cs typeface="Arial"/>
              </a:rPr>
              <a:t> sind noch in Erarbeitung. </a:t>
            </a:r>
          </a:p>
          <a:p>
            <a:r>
              <a:rPr lang="de-CH" sz="1050" baseline="0" dirty="0">
                <a:latin typeface="Arial"/>
                <a:cs typeface="Arial"/>
              </a:rPr>
              <a:t>Stichworte </a:t>
            </a:r>
            <a:r>
              <a:rPr lang="de-CH" sz="1050" dirty="0">
                <a:latin typeface="Arial"/>
                <a:cs typeface="Arial"/>
              </a:rPr>
              <a:t>zu einzelnen Unterlagen, die Sie hier finden:</a:t>
            </a:r>
          </a:p>
          <a:p>
            <a:endParaRPr lang="de-CH" sz="1050" baseline="0" dirty="0">
              <a:latin typeface="Arial"/>
              <a:cs typeface="Arial"/>
            </a:endParaRPr>
          </a:p>
          <a:p>
            <a:r>
              <a:rPr lang="de-CH" sz="1050" b="1" baseline="0" dirty="0">
                <a:latin typeface="Arial"/>
                <a:cs typeface="Arial"/>
              </a:rPr>
              <a:t>Lehrplan: </a:t>
            </a:r>
            <a:r>
              <a:rPr lang="de-CH" sz="1050" b="0" baseline="0" dirty="0">
                <a:latin typeface="Arial"/>
                <a:cs typeface="Arial"/>
              </a:rPr>
              <a:t>Im Frühling 2018 steht der Lehrplan auch in gedruckter Form zu Verfügung. Jede Schule erhält einige Exemplare kostenlos. Die genaue Anzahl ist noch in Abklärung. </a:t>
            </a:r>
          </a:p>
          <a:p>
            <a:endParaRPr lang="de-CH" sz="1050" baseline="0" dirty="0">
              <a:latin typeface="Arial"/>
              <a:cs typeface="Arial"/>
            </a:endParaRPr>
          </a:p>
          <a:p>
            <a:r>
              <a:rPr lang="de-CH" sz="1050" b="1" baseline="0" dirty="0">
                <a:latin typeface="Arial"/>
                <a:cs typeface="Arial"/>
              </a:rPr>
              <a:t>Lehrplanvergleich: </a:t>
            </a:r>
            <a:r>
              <a:rPr lang="de-CH" sz="1050" baseline="0" dirty="0">
                <a:latin typeface="Arial"/>
                <a:cs typeface="Arial"/>
              </a:rPr>
              <a:t>Er zeigt auf, wo sich der Zürcher Lehrplan 21 und der Zürcher Lehrplan für die Volksschule von 1991 entsprechen und wo sich die beiden unterscheiden. </a:t>
            </a:r>
            <a:endParaRPr lang="de-CH" sz="1050" kern="1200" dirty="0">
              <a:effectLst/>
              <a:latin typeface="Arial"/>
              <a:cs typeface="Arial"/>
            </a:endParaRPr>
          </a:p>
          <a:p>
            <a:r>
              <a:rPr lang="de-CH" sz="1050" kern="1200" dirty="0">
                <a:effectLst/>
                <a:latin typeface="Arial"/>
                <a:cs typeface="Arial"/>
              </a:rPr>
              <a:t> </a:t>
            </a:r>
          </a:p>
          <a:p>
            <a:r>
              <a:rPr lang="de-CH" sz="1050" b="1" kern="1200" dirty="0">
                <a:effectLst/>
                <a:latin typeface="Arial"/>
                <a:cs typeface="Arial"/>
              </a:rPr>
              <a:t>Broschüre zum kompetenzorientierten Unterrichten: </a:t>
            </a:r>
            <a:r>
              <a:rPr lang="de-CH" sz="1050" kern="1200" dirty="0">
                <a:effectLst/>
                <a:latin typeface="Arial"/>
                <a:cs typeface="Arial"/>
              </a:rPr>
              <a:t>Die Broschüre von 2014 leistet einen Beitrag zu einem gemeinsamen Verständnis von kompetenzorientiertem Unterrichten unter den Beteiligten des Bildungswesens. Ab 23. August 2017 steht sie</a:t>
            </a:r>
            <a:r>
              <a:rPr lang="de-CH" sz="1050" kern="1200" baseline="0" dirty="0">
                <a:effectLst/>
                <a:latin typeface="Arial"/>
                <a:cs typeface="Arial"/>
              </a:rPr>
              <a:t> in einer leicht überarbeiteten Neuauflage zur Verfügung.</a:t>
            </a:r>
            <a:endParaRPr lang="de-CH" sz="1050" kern="1200" dirty="0">
              <a:effectLst/>
              <a:latin typeface="Arial"/>
              <a:cs typeface="Arial"/>
            </a:endParaRPr>
          </a:p>
          <a:p>
            <a:r>
              <a:rPr lang="de-CH" sz="1050" u="none" kern="1200" dirty="0">
                <a:effectLst/>
                <a:latin typeface="Arial"/>
                <a:cs typeface="Arial"/>
              </a:rPr>
              <a:t> </a:t>
            </a:r>
          </a:p>
          <a:p>
            <a:r>
              <a:rPr lang="de-CH" sz="1050" b="1" kern="1200" dirty="0">
                <a:effectLst/>
                <a:latin typeface="Arial"/>
                <a:cs typeface="Arial"/>
              </a:rPr>
              <a:t>Wichtig ist aber, dass auch ab 23. August neu</a:t>
            </a:r>
            <a:r>
              <a:rPr lang="de-CH" sz="1050" b="1" kern="1200" baseline="0" dirty="0">
                <a:effectLst/>
                <a:latin typeface="Arial"/>
                <a:cs typeface="Arial"/>
              </a:rPr>
              <a:t> eine zweite </a:t>
            </a:r>
            <a:r>
              <a:rPr lang="de-CH" sz="1050" b="1" kern="1200" dirty="0">
                <a:effectLst/>
                <a:latin typeface="Arial"/>
                <a:cs typeface="Arial"/>
              </a:rPr>
              <a:t>Broschüre zum kompetenzorientieren Beurteilen zur Verfügung steht:</a:t>
            </a:r>
            <a:r>
              <a:rPr lang="de-CH" sz="1050" b="1" kern="1200" baseline="0" dirty="0">
                <a:effectLst/>
                <a:latin typeface="Arial"/>
                <a:cs typeface="Arial"/>
              </a:rPr>
              <a:t> </a:t>
            </a:r>
            <a:r>
              <a:rPr lang="de-CH" sz="1050" b="0" kern="1200" dirty="0">
                <a:effectLst/>
                <a:latin typeface="Arial"/>
                <a:cs typeface="Arial"/>
              </a:rPr>
              <a:t>Diese Broschüre zeigt</a:t>
            </a:r>
            <a:r>
              <a:rPr lang="de-CH" sz="1050" b="0" kern="1200" baseline="0" dirty="0">
                <a:effectLst/>
                <a:latin typeface="Arial"/>
                <a:cs typeface="Arial"/>
              </a:rPr>
              <a:t> theoretische Grundlagen zur Beurteilung im kompetenzorientierten Unterricht auf und </a:t>
            </a:r>
            <a:r>
              <a:rPr lang="de-CH" sz="1050" dirty="0">
                <a:latin typeface="Arial"/>
                <a:cs typeface="Arial"/>
              </a:rPr>
              <a:t>enthält</a:t>
            </a:r>
            <a:r>
              <a:rPr lang="de-CH" sz="1050" b="0" kern="1200" baseline="0" dirty="0">
                <a:effectLst/>
                <a:latin typeface="Arial"/>
                <a:cs typeface="Arial"/>
              </a:rPr>
              <a:t> für einzelne Fachbereiche und Stufen Beispiele der Beurteilung.</a:t>
            </a:r>
            <a:endParaRPr lang="de-CH" sz="1050" kern="1200" dirty="0">
              <a:effectLst/>
              <a:latin typeface="Arial"/>
              <a:cs typeface="Arial"/>
            </a:endParaRPr>
          </a:p>
          <a:p>
            <a:endParaRPr lang="de-CH" sz="1050" kern="1200" dirty="0">
              <a:effectLst/>
              <a:latin typeface="Arial"/>
              <a:cs typeface="Arial"/>
            </a:endParaRPr>
          </a:p>
          <a:p>
            <a:r>
              <a:rPr lang="de-CH" sz="1050" b="1" kern="1200" dirty="0">
                <a:effectLst/>
                <a:latin typeface="Arial"/>
                <a:cs typeface="Arial"/>
              </a:rPr>
              <a:t>Broschüre zur Umsetzung des Zürcher Lehrplans 21 für Schülerinnen und Schüler mit besonderen pädagogischen Bedürfnissen: </a:t>
            </a:r>
            <a:r>
              <a:rPr lang="de-DE" sz="1050" kern="1200" dirty="0">
                <a:effectLst/>
                <a:latin typeface="Arial"/>
                <a:cs typeface="Arial"/>
              </a:rPr>
              <a:t>Zur Unterstützung der Schulen und Lehrpersonen wird eine Broschüre ausgearbeitet, die aufzeigt, wie der neue Lehrplan mit Kindern und Jugendlichen mit besonderen pädagogischen Bedürfnisse umgesetzt werden kann. Sie erscheint im Herbst 2017.</a:t>
            </a:r>
            <a:endParaRPr lang="de-CH" sz="1050" kern="1200" dirty="0">
              <a:effectLst/>
              <a:latin typeface="Arial"/>
              <a:cs typeface="Arial"/>
            </a:endParaRPr>
          </a:p>
          <a:p>
            <a:endParaRPr lang="de-CH" sz="1050" b="1" kern="1200" dirty="0">
              <a:effectLst/>
              <a:latin typeface="Arial"/>
              <a:cs typeface="Arial"/>
            </a:endParaRPr>
          </a:p>
          <a:p>
            <a:r>
              <a:rPr lang="de-CH" sz="1050" b="1" kern="1200" dirty="0">
                <a:effectLst/>
                <a:latin typeface="Arial"/>
                <a:cs typeface="Arial"/>
              </a:rPr>
              <a:t>Kommunikation </a:t>
            </a:r>
          </a:p>
          <a:p>
            <a:r>
              <a:rPr lang="de-DE" sz="1050" kern="1200" dirty="0">
                <a:effectLst/>
                <a:latin typeface="Arial"/>
                <a:cs typeface="Arial"/>
              </a:rPr>
              <a:t>Ein Flyer mit den wichtigsten Informationen für Eltern von schulpflichtigen Kindern</a:t>
            </a:r>
            <a:r>
              <a:rPr lang="de-DE" sz="1050" kern="1200" baseline="0" dirty="0">
                <a:effectLst/>
                <a:latin typeface="Arial"/>
                <a:cs typeface="Arial"/>
              </a:rPr>
              <a:t> liegt ebenfalls ab dem 23. August vor</a:t>
            </a:r>
            <a:r>
              <a:rPr lang="de-DE" sz="1050" kern="1200" dirty="0">
                <a:effectLst/>
                <a:latin typeface="Arial"/>
                <a:cs typeface="Arial"/>
              </a:rPr>
              <a:t>.</a:t>
            </a:r>
          </a:p>
          <a:p>
            <a:r>
              <a:rPr lang="de-DE" sz="1050" dirty="0">
                <a:latin typeface="Arial"/>
                <a:cs typeface="Arial"/>
              </a:rPr>
              <a:t>Zudem stehen</a:t>
            </a:r>
            <a:r>
              <a:rPr lang="de-DE" sz="1050" baseline="0" dirty="0">
                <a:latin typeface="Arial"/>
                <a:cs typeface="Arial"/>
              </a:rPr>
              <a:t> weiterhin eine </a:t>
            </a:r>
            <a:r>
              <a:rPr lang="de-DE" sz="1050" dirty="0">
                <a:latin typeface="Arial"/>
                <a:cs typeface="Arial"/>
              </a:rPr>
              <a:t>Musterpräsentation für Elternabende zur</a:t>
            </a:r>
            <a:r>
              <a:rPr lang="de-DE" sz="1050" baseline="0" dirty="0">
                <a:latin typeface="Arial"/>
                <a:cs typeface="Arial"/>
              </a:rPr>
              <a:t> Verfügung.</a:t>
            </a:r>
            <a:endParaRPr lang="de-CH" sz="1050" dirty="0">
              <a:latin typeface="Arial"/>
              <a:cs typeface="Arial"/>
            </a:endParaRPr>
          </a:p>
          <a:p>
            <a:endParaRPr lang="de-CH" sz="1050" kern="1200" dirty="0">
              <a:effectLst/>
              <a:latin typeface="Arial"/>
              <a:cs typeface="Arial"/>
            </a:endParaRPr>
          </a:p>
          <a:p>
            <a:endParaRPr lang="de-CH" sz="1050" baseline="0" dirty="0">
              <a:latin typeface="Arial"/>
              <a:cs typeface="Arial"/>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40</a:t>
            </a:fld>
            <a:endParaRPr lang="de-CH"/>
          </a:p>
        </p:txBody>
      </p:sp>
    </p:spTree>
    <p:extLst>
      <p:ext uri="{BB962C8B-B14F-4D97-AF65-F5344CB8AC3E}">
        <p14:creationId xmlns:p14="http://schemas.microsoft.com/office/powerpoint/2010/main" val="211194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41</a:t>
            </a:fld>
            <a:endParaRPr lang="de-CH"/>
          </a:p>
        </p:txBody>
      </p:sp>
    </p:spTree>
    <p:extLst>
      <p:ext uri="{BB962C8B-B14F-4D97-AF65-F5344CB8AC3E}">
        <p14:creationId xmlns:p14="http://schemas.microsoft.com/office/powerpoint/2010/main" val="155295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27393FC-D180-41B5-90E3-958917BCDC55}" type="slidenum">
              <a:rPr lang="de-CH" smtClean="0"/>
              <a:t>42</a:t>
            </a:fld>
            <a:endParaRPr lang="de-CH"/>
          </a:p>
        </p:txBody>
      </p:sp>
    </p:spTree>
    <p:extLst>
      <p:ext uri="{BB962C8B-B14F-4D97-AF65-F5344CB8AC3E}">
        <p14:creationId xmlns:p14="http://schemas.microsoft.com/office/powerpoint/2010/main" val="150994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7393FC-D180-41B5-90E3-958917BCDC55}" type="slidenum">
              <a:rPr lang="de-CH" smtClean="0"/>
              <a:t>2</a:t>
            </a:fld>
            <a:endParaRPr lang="de-CH"/>
          </a:p>
        </p:txBody>
      </p:sp>
    </p:spTree>
    <p:extLst>
      <p:ext uri="{BB962C8B-B14F-4D97-AF65-F5344CB8AC3E}">
        <p14:creationId xmlns:p14="http://schemas.microsoft.com/office/powerpoint/2010/main" val="51226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Rebbau. Beginn 19./20. Jahrhundert.</a:t>
            </a:r>
          </a:p>
        </p:txBody>
      </p:sp>
      <p:sp>
        <p:nvSpPr>
          <p:cNvPr id="4" name="Foliennummernplatzhalter 3"/>
          <p:cNvSpPr>
            <a:spLocks noGrp="1"/>
          </p:cNvSpPr>
          <p:nvPr>
            <p:ph type="sldNum" sz="quarter" idx="10"/>
          </p:nvPr>
        </p:nvSpPr>
        <p:spPr/>
        <p:txBody>
          <a:bodyPr/>
          <a:lstStyle/>
          <a:p>
            <a:fld id="{C27393FC-D180-41B5-90E3-958917BCDC55}" type="slidenum">
              <a:rPr lang="de-CH" smtClean="0"/>
              <a:t>12</a:t>
            </a:fld>
            <a:endParaRPr lang="de-CH"/>
          </a:p>
        </p:txBody>
      </p:sp>
    </p:spTree>
    <p:extLst>
      <p:ext uri="{BB962C8B-B14F-4D97-AF65-F5344CB8AC3E}">
        <p14:creationId xmlns:p14="http://schemas.microsoft.com/office/powerpoint/2010/main" val="78502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097">
              <a:defRPr/>
            </a:pPr>
            <a:r>
              <a:rPr lang="de-DE" dirty="0"/>
              <a:t>Beispiel Rebbau. Beginn des 21. Jahrhunderts:</a:t>
            </a:r>
          </a:p>
          <a:p>
            <a:pPr fontAlgn="base"/>
            <a:r>
              <a:rPr lang="de-DE" b="1" dirty="0"/>
              <a:t>Ausbildung (Dauer der Lehre, Abschluss, Berufsmaturität)</a:t>
            </a:r>
          </a:p>
          <a:p>
            <a:pPr fontAlgn="base"/>
            <a:r>
              <a:rPr lang="de-DE" dirty="0"/>
              <a:t>Die Lehre dauert drei Jahre. Grundlage ist die Verordnung über die berufliche Grundbildung und der Bildungsplan für das Berufsfeld Landwirtschaft und deren Berufe vom 8.5.2008.</a:t>
            </a:r>
            <a:br>
              <a:rPr lang="de-DE" dirty="0"/>
            </a:br>
            <a:r>
              <a:rPr lang="de-DE" dirty="0"/>
              <a:t>Die praktische Ausbildung erfolgt auf einem Winzerbetrieb (siehe dazu das Lehrstellenverzeichnis).</a:t>
            </a:r>
            <a:br>
              <a:rPr lang="de-DE" dirty="0"/>
            </a:br>
            <a:r>
              <a:rPr lang="de-DE" dirty="0"/>
              <a:t>Es besteht die Möglichkeit, einen Teil der Lehre in der Westschweiz zu absolvieren mit dem Besuch der Berufsfachschule in Au / Wädenswil.</a:t>
            </a:r>
          </a:p>
          <a:p>
            <a:pPr fontAlgn="base"/>
            <a:r>
              <a:rPr lang="de-DE" dirty="0"/>
              <a:t>Die Berufsfachschule wird in Blockkursen im Strickhof Au/Wädenswil besucht und dauert insgesamt 45 Wochen. Der Besuch der Berufsmittelschule ist möglich. Abgeschlossen wird die Lehre mit dem </a:t>
            </a:r>
            <a:r>
              <a:rPr lang="de-DE" dirty="0" err="1"/>
              <a:t>eidg</a:t>
            </a:r>
            <a:r>
              <a:rPr lang="de-DE" dirty="0"/>
              <a:t>. Fähigkeitszeugnis als "gelernter Winzer/gelernte Winzerin". Es besteht die Möglichkeit mit abgeschlossener Berufslehre oder Mittelschule eine verkürzte 2-jährige Lehre zu absolvieren.</a:t>
            </a:r>
          </a:p>
          <a:p>
            <a:pPr fontAlgn="base"/>
            <a:r>
              <a:rPr lang="de-DE" b="1" dirty="0"/>
              <a:t>Weiterbildungsmöglichkeiten</a:t>
            </a:r>
          </a:p>
          <a:p>
            <a:pPr fontAlgn="base"/>
            <a:r>
              <a:rPr lang="de-DE" dirty="0"/>
              <a:t>Zusatzlehre (2 Jahre) als Weintechnologe/in oder Obstfachfrau / Obstfachmann</a:t>
            </a:r>
          </a:p>
          <a:p>
            <a:pPr fontAlgn="base"/>
            <a:r>
              <a:rPr lang="de-DE" dirty="0"/>
              <a:t>Berufsprüfung (</a:t>
            </a:r>
            <a:r>
              <a:rPr lang="de-DE" dirty="0" err="1"/>
              <a:t>Eidg</a:t>
            </a:r>
            <a:r>
              <a:rPr lang="de-DE" dirty="0"/>
              <a:t>. Fachausweis)</a:t>
            </a:r>
          </a:p>
          <a:p>
            <a:pPr fontAlgn="base"/>
            <a:r>
              <a:rPr lang="de-DE" dirty="0"/>
              <a:t>Höhere Fachprüfung (Meisterprüfung) zum Winzer/</a:t>
            </a:r>
            <a:r>
              <a:rPr lang="de-DE" dirty="0" err="1"/>
              <a:t>inn</a:t>
            </a:r>
            <a:r>
              <a:rPr lang="de-DE" dirty="0"/>
              <a:t> mit Meisterdiplom.</a:t>
            </a:r>
          </a:p>
          <a:p>
            <a:pPr fontAlgn="base"/>
            <a:r>
              <a:rPr lang="de-DE" dirty="0"/>
              <a:t>Höhere Fachschule Weinbautechniker (3 Jahre, berufsbegleitend)</a:t>
            </a:r>
          </a:p>
          <a:p>
            <a:pPr fontAlgn="base"/>
            <a:r>
              <a:rPr lang="de-DE" dirty="0"/>
              <a:t>Landwirtschaftliche Berufsmittelschule (NBMS) (mit </a:t>
            </a:r>
            <a:r>
              <a:rPr lang="de-DE" dirty="0" err="1"/>
              <a:t>Berufsmatura</a:t>
            </a:r>
            <a:r>
              <a:rPr lang="de-DE" dirty="0"/>
              <a:t>): 1 Jahr Vollzeitausbildung in Lindau (ZH), Zollikofen (BE), Gränichen (AG) oder Landquart (GR) - Voraussetzung für ein Studium an einer Fachhochschule.</a:t>
            </a:r>
          </a:p>
          <a:p>
            <a:pPr fontAlgn="base"/>
            <a:r>
              <a:rPr lang="de-DE" dirty="0"/>
              <a:t>Studium an der ZHAW Life </a:t>
            </a:r>
            <a:r>
              <a:rPr lang="de-DE" dirty="0" err="1"/>
              <a:t>Sciences</a:t>
            </a:r>
            <a:r>
              <a:rPr lang="de-DE" dirty="0"/>
              <a:t> und Facility Management in Wädenswil oder </a:t>
            </a:r>
            <a:r>
              <a:rPr lang="de-DE" dirty="0" err="1"/>
              <a:t>Changins</a:t>
            </a:r>
            <a:r>
              <a:rPr lang="de-DE" dirty="0"/>
              <a:t> (VD) mit Abschluss als Bachelor </a:t>
            </a:r>
            <a:r>
              <a:rPr lang="de-DE" dirty="0" err="1"/>
              <a:t>of</a:t>
            </a:r>
            <a:r>
              <a:rPr lang="de-DE" dirty="0"/>
              <a:t> Science ZFH in Umweltingenieurwesen, Vertiefung Hortikultur.</a:t>
            </a:r>
          </a:p>
          <a:p>
            <a:pPr defTabSz="907097">
              <a:defRPr/>
            </a:pPr>
            <a:endParaRPr lang="de-DE" dirty="0"/>
          </a:p>
          <a:p>
            <a:endParaRPr lang="de-DE" dirty="0"/>
          </a:p>
        </p:txBody>
      </p:sp>
      <p:sp>
        <p:nvSpPr>
          <p:cNvPr id="4" name="Foliennummernplatzhalter 3"/>
          <p:cNvSpPr>
            <a:spLocks noGrp="1"/>
          </p:cNvSpPr>
          <p:nvPr>
            <p:ph type="sldNum" sz="quarter" idx="10"/>
          </p:nvPr>
        </p:nvSpPr>
        <p:spPr/>
        <p:txBody>
          <a:bodyPr/>
          <a:lstStyle/>
          <a:p>
            <a:fld id="{C27393FC-D180-41B5-90E3-958917BCDC55}" type="slidenum">
              <a:rPr lang="de-CH" smtClean="0"/>
              <a:t>14</a:t>
            </a:fld>
            <a:endParaRPr lang="de-CH"/>
          </a:p>
        </p:txBody>
      </p:sp>
    </p:spTree>
    <p:extLst>
      <p:ext uri="{BB962C8B-B14F-4D97-AF65-F5344CB8AC3E}">
        <p14:creationId xmlns:p14="http://schemas.microsoft.com/office/powerpoint/2010/main" val="53032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15</a:t>
            </a:fld>
            <a:endParaRPr lang="de-CH"/>
          </a:p>
        </p:txBody>
      </p:sp>
    </p:spTree>
    <p:extLst>
      <p:ext uri="{BB962C8B-B14F-4D97-AF65-F5344CB8AC3E}">
        <p14:creationId xmlns:p14="http://schemas.microsoft.com/office/powerpoint/2010/main" val="193923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17</a:t>
            </a:fld>
            <a:endParaRPr lang="de-CH"/>
          </a:p>
        </p:txBody>
      </p:sp>
    </p:spTree>
    <p:extLst>
      <p:ext uri="{BB962C8B-B14F-4D97-AF65-F5344CB8AC3E}">
        <p14:creationId xmlns:p14="http://schemas.microsoft.com/office/powerpoint/2010/main" val="121842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Der Startschuss für die Kompetenzorientierung als</a:t>
            </a:r>
            <a:r>
              <a:rPr lang="de-CH" baseline="0" dirty="0"/>
              <a:t> bildungspolitisches Thema stellt der sogenannte «</a:t>
            </a:r>
            <a:r>
              <a:rPr lang="de-CH" dirty="0"/>
              <a:t>Pisa Schock 2001» dar. </a:t>
            </a:r>
            <a:r>
              <a:rPr lang="de-CH" sz="1100" dirty="0">
                <a:latin typeface="Arial" pitchFamily="34" charset="0"/>
                <a:cs typeface="Arial" pitchFamily="34" charset="0"/>
              </a:rPr>
              <a:t>Im Dezember 2001 wurden die Ergebnisse der Pisa Studie (2000) veröffentlicht. PISA prüft wie gut Jugendliche Wissen und Fertigkeiten auf verschiedene Problemstellungen anwenden können. Dabei schnitten die Schweizer Schülerinnen und Schüler unter dem OECD- Durchschnitt ab. Diese Erkenntnis wird als „Pisa-Schock“ bezeichnet. </a:t>
            </a:r>
            <a:endParaRPr lang="de-CH" sz="1100" b="1" dirty="0">
              <a:latin typeface="Arial" pitchFamily="34" charset="0"/>
              <a:cs typeface="Arial" pitchFamily="34" charset="0"/>
            </a:endParaRPr>
          </a:p>
          <a:p>
            <a:r>
              <a:rPr lang="de-CH" sz="1100" b="1" dirty="0">
                <a:latin typeface="Arial" pitchFamily="34" charset="0"/>
                <a:cs typeface="Arial" pitchFamily="34" charset="0"/>
              </a:rPr>
              <a:t>Dieser PISA-Schock führte dazu, dass die Forderung nach einer besseren Vorbereitung der </a:t>
            </a:r>
            <a:r>
              <a:rPr lang="de-CH" sz="1100" b="1" dirty="0" err="1">
                <a:latin typeface="Arial" pitchFamily="34" charset="0"/>
                <a:cs typeface="Arial" pitchFamily="34" charset="0"/>
              </a:rPr>
              <a:t>SuS</a:t>
            </a:r>
            <a:r>
              <a:rPr lang="de-CH" sz="1100" b="1" dirty="0">
                <a:latin typeface="Arial" pitchFamily="34" charset="0"/>
                <a:cs typeface="Arial" pitchFamily="34" charset="0"/>
              </a:rPr>
              <a:t> auf die Anforderungen der Wirtschaft und Gesellschaft auch die Volksschule erreichte. </a:t>
            </a:r>
          </a:p>
          <a:p>
            <a:pPr defTabSz="907097">
              <a:lnSpc>
                <a:spcPts val="1588"/>
              </a:lnSpc>
              <a:defRPr/>
            </a:pPr>
            <a:r>
              <a:rPr lang="de-DE" sz="1100" b="1" dirty="0">
                <a:latin typeface="Arial" pitchFamily="34" charset="0"/>
                <a:cs typeface="Arial" pitchFamily="34" charset="0"/>
              </a:rPr>
              <a:t>Begründung mit Studien zu Trägem Wissen: Man hat gemerkt, dass traditionelle Unterrichtsformen an ihre Grenzen </a:t>
            </a:r>
            <a:r>
              <a:rPr lang="de-DE" sz="1100" b="1" dirty="0" err="1">
                <a:latin typeface="Arial" pitchFamily="34" charset="0"/>
                <a:cs typeface="Arial" pitchFamily="34" charset="0"/>
              </a:rPr>
              <a:t>stossen</a:t>
            </a:r>
            <a:r>
              <a:rPr lang="de-DE" sz="1100" b="1" dirty="0">
                <a:latin typeface="Arial" pitchFamily="34" charset="0"/>
                <a:cs typeface="Arial" pitchFamily="34" charset="0"/>
              </a:rPr>
              <a:t>. Wenn </a:t>
            </a:r>
            <a:r>
              <a:rPr lang="de-DE" sz="1100" b="1" dirty="0" err="1">
                <a:latin typeface="Arial" pitchFamily="34" charset="0"/>
                <a:cs typeface="Arial" pitchFamily="34" charset="0"/>
              </a:rPr>
              <a:t>SuS</a:t>
            </a:r>
            <a:r>
              <a:rPr lang="de-DE" sz="1100" b="1" dirty="0">
                <a:latin typeface="Arial" pitchFamily="34" charset="0"/>
                <a:cs typeface="Arial" pitchFamily="34" charset="0"/>
              </a:rPr>
              <a:t> die Schule beenden, haben sie zwar viel Wissen erworben, viele Inhalte gepaukt – es stellte sich jedoch heraus, dass sie dieses häufig nur begrenzt anzuwenden wissen in der Berufswelt und dieser Transfer ihnen schwer fällt. </a:t>
            </a:r>
          </a:p>
          <a:p>
            <a:pPr defTabSz="907097">
              <a:lnSpc>
                <a:spcPts val="1588"/>
              </a:lnSpc>
              <a:defRPr/>
            </a:pPr>
            <a:r>
              <a:rPr lang="de-CH" sz="1100" dirty="0">
                <a:latin typeface="Arial" pitchFamily="34" charset="0"/>
                <a:cs typeface="Arial" pitchFamily="34" charset="0"/>
              </a:rPr>
              <a:t>Zudem ist seither</a:t>
            </a:r>
            <a:r>
              <a:rPr lang="de-CH" baseline="0" dirty="0"/>
              <a:t> ein vermehrtes politisches und öffentliches Interesse an den Ergebnissen von </a:t>
            </a:r>
            <a:r>
              <a:rPr lang="de-CH" baseline="0" dirty="0" err="1"/>
              <a:t>SchülerInnenleistungen</a:t>
            </a:r>
            <a:r>
              <a:rPr lang="de-CH" baseline="0" dirty="0"/>
              <a:t> erkennbar. </a:t>
            </a:r>
          </a:p>
          <a:p>
            <a:pPr defTabSz="907097">
              <a:lnSpc>
                <a:spcPts val="1588"/>
              </a:lnSpc>
              <a:defRPr/>
            </a:pPr>
            <a:endParaRPr lang="de-CH" dirty="0"/>
          </a:p>
          <a:p>
            <a:r>
              <a:rPr lang="de-CH" b="1" dirty="0"/>
              <a:t>2006</a:t>
            </a:r>
            <a:r>
              <a:rPr lang="de-CH" baseline="0" dirty="0"/>
              <a:t> stimmte das CH- Stimmvolk über einen neuen Bildungsartikel in der  Bundesverfassung ab, welcher die Harmonisierung des Schweizer Volksschulsystems verlangte. Sowohl das</a:t>
            </a:r>
            <a:r>
              <a:rPr lang="de-DE" sz="1100" dirty="0">
                <a:latin typeface="Arial" pitchFamily="34" charset="0"/>
                <a:cs typeface="Arial" pitchFamily="34" charset="0"/>
              </a:rPr>
              <a:t> Stimmvolk wie auch die Stände haben den neuen Bildungsartikel in der Bundesverfassung mit 86% Ja-Stimmen angenommen.</a:t>
            </a:r>
            <a:endParaRPr lang="de-CH" baseline="0" dirty="0"/>
          </a:p>
          <a:p>
            <a:r>
              <a:rPr lang="de-CH" baseline="0" dirty="0"/>
              <a:t>Mit der Annahme des neuen Bildungsartikels war auch der Startschuss für </a:t>
            </a:r>
            <a:r>
              <a:rPr lang="de-CH" baseline="0" dirty="0" err="1"/>
              <a:t>Harmos</a:t>
            </a:r>
            <a:r>
              <a:rPr lang="de-CH" baseline="0" dirty="0"/>
              <a:t> gegeben, wobei das</a:t>
            </a:r>
            <a:r>
              <a:rPr lang="de-DE" dirty="0">
                <a:effectLst/>
              </a:rPr>
              <a:t> </a:t>
            </a:r>
            <a:r>
              <a:rPr lang="de-DE" dirty="0" err="1">
                <a:effectLst/>
              </a:rPr>
              <a:t>HarmoS</a:t>
            </a:r>
            <a:r>
              <a:rPr lang="de-DE" dirty="0">
                <a:effectLst/>
              </a:rPr>
              <a:t>-Konkordat am 1. August </a:t>
            </a:r>
            <a:r>
              <a:rPr lang="de-DE" b="1" dirty="0">
                <a:effectLst/>
              </a:rPr>
              <a:t>2009</a:t>
            </a:r>
            <a:r>
              <a:rPr lang="de-DE" dirty="0">
                <a:effectLst/>
              </a:rPr>
              <a:t> in Kraft getreten ist. Es gilt für diejenigen Kantone, welche dem Konkordat beigetreten sind.</a:t>
            </a:r>
            <a:r>
              <a:rPr lang="de-DE" sz="1100" dirty="0">
                <a:latin typeface="Arial" pitchFamily="34" charset="0"/>
                <a:cs typeface="Arial" pitchFamily="34" charset="0"/>
              </a:rPr>
              <a:t> Durch diese Harmonisierung der obligatorischen Schule werden der Schuleintritt, die Dauer der Volksschule und die Ziele für die einzelnen Bildungsstufen gesamtschweizerisch vereinheitlicht. </a:t>
            </a:r>
          </a:p>
          <a:p>
            <a:r>
              <a:rPr lang="de-DE" sz="1100" dirty="0">
                <a:latin typeface="Arial" pitchFamily="34" charset="0"/>
                <a:cs typeface="Arial" pitchFamily="34" charset="0"/>
              </a:rPr>
              <a:t>Die von </a:t>
            </a:r>
            <a:r>
              <a:rPr lang="de-DE" sz="1100" dirty="0" err="1">
                <a:latin typeface="Arial" pitchFamily="34" charset="0"/>
                <a:cs typeface="Arial" pitchFamily="34" charset="0"/>
              </a:rPr>
              <a:t>Harmos</a:t>
            </a:r>
            <a:r>
              <a:rPr lang="de-DE" sz="1100" dirty="0">
                <a:latin typeface="Arial" pitchFamily="34" charset="0"/>
                <a:cs typeface="Arial" pitchFamily="34" charset="0"/>
              </a:rPr>
              <a:t> festgelegten </a:t>
            </a:r>
            <a:r>
              <a:rPr lang="de-DE" sz="1100" b="1" dirty="0" err="1">
                <a:latin typeface="Arial" pitchFamily="34" charset="0"/>
                <a:cs typeface="Arial" pitchFamily="34" charset="0"/>
              </a:rPr>
              <a:t>Bildungssstandards</a:t>
            </a:r>
            <a:r>
              <a:rPr lang="de-DE" sz="1100" dirty="0">
                <a:latin typeface="Arial" pitchFamily="34" charset="0"/>
                <a:cs typeface="Arial" pitchFamily="34" charset="0"/>
              </a:rPr>
              <a:t>, der Reihe nach „Mindeststandards“, „Grundkompetenzen“, und „nationalen Bildungsziele“ genannt, werden in den Fächern Schulsprache, Mathematik, Natur und Technik und im Fremdsprachenunterricht am Ende der 4. der 8. und der 11. Klasse festgelegt und stichprobenweise national getestet und </a:t>
            </a:r>
            <a:r>
              <a:rPr lang="de-DE" sz="1100" b="1" dirty="0">
                <a:latin typeface="Arial" pitchFamily="34" charset="0"/>
                <a:cs typeface="Arial" pitchFamily="34" charset="0"/>
              </a:rPr>
              <a:t>2011</a:t>
            </a:r>
            <a:r>
              <a:rPr lang="de-DE" sz="1100" dirty="0">
                <a:latin typeface="Arial" pitchFamily="34" charset="0"/>
                <a:cs typeface="Arial" pitchFamily="34" charset="0"/>
              </a:rPr>
              <a:t> veröffentlicht.</a:t>
            </a:r>
          </a:p>
          <a:p>
            <a:r>
              <a:rPr lang="de-DE" sz="1100" dirty="0">
                <a:latin typeface="Arial" pitchFamily="34" charset="0"/>
                <a:cs typeface="Arial" pitchFamily="34" charset="0"/>
              </a:rPr>
              <a:t>Lehrplan 21 als Harmonisierungsprojekt zur Einführung an die Kantone übergeben wird (über die Einführung entscheidet jeder Kanton selber). Der LP21 ist kompetenzorientiert aufgebaut und mit den nationalen Bildungszielen (Bildungsstandards) kompatibel. </a:t>
            </a:r>
          </a:p>
          <a:p>
            <a:endParaRPr lang="de-DE" sz="1100" dirty="0">
              <a:latin typeface="Arial" pitchFamily="34" charset="0"/>
              <a:cs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solidFill>
                  <a:prstClr val="black"/>
                </a:solidFill>
              </a:rPr>
              <a:pPr/>
              <a:t>18</a:t>
            </a:fld>
            <a:endParaRPr lang="de-CH">
              <a:solidFill>
                <a:prstClr val="black"/>
              </a:solidFill>
            </a:endParaRPr>
          </a:p>
        </p:txBody>
      </p:sp>
    </p:spTree>
    <p:extLst>
      <p:ext uri="{BB962C8B-B14F-4D97-AF65-F5344CB8AC3E}">
        <p14:creationId xmlns:p14="http://schemas.microsoft.com/office/powerpoint/2010/main" val="17554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r>
              <a:rPr lang="de-CH" dirty="0"/>
              <a:t>Der Startschuss für die Kompetenzorientierung als</a:t>
            </a:r>
            <a:r>
              <a:rPr lang="de-CH" baseline="0" dirty="0"/>
              <a:t> bildungspolitisches Thema stellt der sogenannte «</a:t>
            </a:r>
            <a:r>
              <a:rPr lang="de-CH" dirty="0"/>
              <a:t>Pisa Schock 2001» dar. </a:t>
            </a:r>
            <a:r>
              <a:rPr lang="de-CH" sz="1100" dirty="0">
                <a:latin typeface="Arial" pitchFamily="34" charset="0"/>
                <a:cs typeface="Arial" pitchFamily="34" charset="0"/>
              </a:rPr>
              <a:t>Im Dezember 2001 wurden die Ergebnisse der Pisa Studie (2000) veröffentlicht. PISA prüft wie gut Jugendliche Wissen und Fertigkeiten auf verschiedene Problemstellungen anwenden können. Dabei schnitten die Schweizer Schülerinnen und Schüler unter dem OECD- Durchschnitt ab. Diese Erkenntnis wird als „Pisa-Schock“ bezeichnet. </a:t>
            </a:r>
            <a:endParaRPr lang="de-CH" sz="1100" b="1" dirty="0">
              <a:latin typeface="Arial" pitchFamily="34" charset="0"/>
              <a:cs typeface="Arial" pitchFamily="34" charset="0"/>
            </a:endParaRPr>
          </a:p>
          <a:p>
            <a:r>
              <a:rPr lang="de-CH" sz="1100" b="1" dirty="0">
                <a:latin typeface="Arial" pitchFamily="34" charset="0"/>
                <a:cs typeface="Arial" pitchFamily="34" charset="0"/>
              </a:rPr>
              <a:t>Dieser PISA-Schock führte dazu, dass die Forderung nach einer besseren Vorbereitung der </a:t>
            </a:r>
            <a:r>
              <a:rPr lang="de-CH" sz="1100" b="1" dirty="0" err="1">
                <a:latin typeface="Arial" pitchFamily="34" charset="0"/>
                <a:cs typeface="Arial" pitchFamily="34" charset="0"/>
              </a:rPr>
              <a:t>SuS</a:t>
            </a:r>
            <a:r>
              <a:rPr lang="de-CH" sz="1100" b="1" dirty="0">
                <a:latin typeface="Arial" pitchFamily="34" charset="0"/>
                <a:cs typeface="Arial" pitchFamily="34" charset="0"/>
              </a:rPr>
              <a:t> auf die Anforderungen der Wirtschaft und Gesellschaft auch die Volksschule erreichte. </a:t>
            </a:r>
          </a:p>
          <a:p>
            <a:pPr defTabSz="907097">
              <a:lnSpc>
                <a:spcPts val="1588"/>
              </a:lnSpc>
              <a:defRPr/>
            </a:pPr>
            <a:r>
              <a:rPr lang="de-DE" sz="1100" b="1" dirty="0">
                <a:latin typeface="Arial" pitchFamily="34" charset="0"/>
                <a:cs typeface="Arial" pitchFamily="34" charset="0"/>
              </a:rPr>
              <a:t>Begründung mit Studien zu Trägem Wissen: Man hat gemerkt, dass traditionelle Unterrichtsformen an ihre Grenzen </a:t>
            </a:r>
            <a:r>
              <a:rPr lang="de-DE" sz="1100" b="1" dirty="0" err="1">
                <a:latin typeface="Arial" pitchFamily="34" charset="0"/>
                <a:cs typeface="Arial" pitchFamily="34" charset="0"/>
              </a:rPr>
              <a:t>stossen</a:t>
            </a:r>
            <a:r>
              <a:rPr lang="de-DE" sz="1100" b="1" dirty="0">
                <a:latin typeface="Arial" pitchFamily="34" charset="0"/>
                <a:cs typeface="Arial" pitchFamily="34" charset="0"/>
              </a:rPr>
              <a:t>. Wenn </a:t>
            </a:r>
            <a:r>
              <a:rPr lang="de-DE" sz="1100" b="1" dirty="0" err="1">
                <a:latin typeface="Arial" pitchFamily="34" charset="0"/>
                <a:cs typeface="Arial" pitchFamily="34" charset="0"/>
              </a:rPr>
              <a:t>SuS</a:t>
            </a:r>
            <a:r>
              <a:rPr lang="de-DE" sz="1100" b="1" dirty="0">
                <a:latin typeface="Arial" pitchFamily="34" charset="0"/>
                <a:cs typeface="Arial" pitchFamily="34" charset="0"/>
              </a:rPr>
              <a:t> die Schule beenden, haben sie zwar viel Wissen erworben, viele Inhalte gepaukt – es stellte sich jedoch heraus, dass sie dieses häufig nur begrenzt anzuwenden wissen in der Berufswelt und dieser Transfer ihnen schwer fällt. </a:t>
            </a:r>
          </a:p>
          <a:p>
            <a:pPr defTabSz="907097">
              <a:lnSpc>
                <a:spcPts val="1588"/>
              </a:lnSpc>
              <a:defRPr/>
            </a:pPr>
            <a:r>
              <a:rPr lang="de-CH" sz="1100" dirty="0">
                <a:latin typeface="Arial" pitchFamily="34" charset="0"/>
                <a:cs typeface="Arial" pitchFamily="34" charset="0"/>
              </a:rPr>
              <a:t>Zudem ist seither</a:t>
            </a:r>
            <a:r>
              <a:rPr lang="de-CH" baseline="0" dirty="0"/>
              <a:t> ein vermehrtes politisches und öffentliches Interesse an den Ergebnissen von </a:t>
            </a:r>
            <a:r>
              <a:rPr lang="de-CH" baseline="0" dirty="0" err="1"/>
              <a:t>SchülerInnenleistungen</a:t>
            </a:r>
            <a:r>
              <a:rPr lang="de-CH" baseline="0" dirty="0"/>
              <a:t> erkennbar. </a:t>
            </a:r>
          </a:p>
          <a:p>
            <a:pPr defTabSz="907097">
              <a:lnSpc>
                <a:spcPts val="1588"/>
              </a:lnSpc>
              <a:defRPr/>
            </a:pPr>
            <a:endParaRPr lang="de-CH" dirty="0"/>
          </a:p>
          <a:p>
            <a:r>
              <a:rPr lang="de-CH" b="1" dirty="0"/>
              <a:t>2006</a:t>
            </a:r>
            <a:r>
              <a:rPr lang="de-CH" baseline="0" dirty="0"/>
              <a:t> stimmte das CH- Stimmvolk über einen neuen Bildungsartikel in der  Bundesverfassung ab, welcher die Harmonisierung des Schweizer Volksschulsystems verlangte. Sowohl das</a:t>
            </a:r>
            <a:r>
              <a:rPr lang="de-DE" sz="1100" dirty="0">
                <a:latin typeface="Arial" pitchFamily="34" charset="0"/>
                <a:cs typeface="Arial" pitchFamily="34" charset="0"/>
              </a:rPr>
              <a:t> Stimmvolk wie auch die Stände haben den neuen Bildungsartikel in der Bundesverfassung mit 86% Ja-Stimmen angenommen.</a:t>
            </a:r>
            <a:endParaRPr lang="de-CH" baseline="0" dirty="0"/>
          </a:p>
          <a:p>
            <a:r>
              <a:rPr lang="de-CH" baseline="0" dirty="0"/>
              <a:t>Mit der Annahme des neuen Bildungsartikels war auch der Startschuss für </a:t>
            </a:r>
            <a:r>
              <a:rPr lang="de-CH" baseline="0" dirty="0" err="1"/>
              <a:t>Harmos</a:t>
            </a:r>
            <a:r>
              <a:rPr lang="de-CH" baseline="0" dirty="0"/>
              <a:t> gegeben, wobei das</a:t>
            </a:r>
            <a:r>
              <a:rPr lang="de-DE" dirty="0">
                <a:effectLst/>
              </a:rPr>
              <a:t> </a:t>
            </a:r>
            <a:r>
              <a:rPr lang="de-DE" dirty="0" err="1">
                <a:effectLst/>
              </a:rPr>
              <a:t>HarmoS</a:t>
            </a:r>
            <a:r>
              <a:rPr lang="de-DE" dirty="0">
                <a:effectLst/>
              </a:rPr>
              <a:t>-Konkordat am 1. August </a:t>
            </a:r>
            <a:r>
              <a:rPr lang="de-DE" b="1" dirty="0">
                <a:effectLst/>
              </a:rPr>
              <a:t>2009</a:t>
            </a:r>
            <a:r>
              <a:rPr lang="de-DE" dirty="0">
                <a:effectLst/>
              </a:rPr>
              <a:t> in Kraft getreten ist. Es gilt für diejenigen Kantone, welche dem Konkordat beigetreten sind.</a:t>
            </a:r>
            <a:r>
              <a:rPr lang="de-DE" sz="1100" dirty="0">
                <a:latin typeface="Arial" pitchFamily="34" charset="0"/>
                <a:cs typeface="Arial" pitchFamily="34" charset="0"/>
              </a:rPr>
              <a:t> Durch diese Harmonisierung der obligatorischen Schule werden der Schuleintritt, die Dauer der Volksschule und die Ziele für die einzelnen Bildungsstufen gesamtschweizerisch vereinheitlicht. </a:t>
            </a:r>
          </a:p>
          <a:p>
            <a:r>
              <a:rPr lang="de-DE" sz="1100" dirty="0">
                <a:latin typeface="Arial" pitchFamily="34" charset="0"/>
                <a:cs typeface="Arial" pitchFamily="34" charset="0"/>
              </a:rPr>
              <a:t>Die von </a:t>
            </a:r>
            <a:r>
              <a:rPr lang="de-DE" sz="1100" dirty="0" err="1">
                <a:latin typeface="Arial" pitchFamily="34" charset="0"/>
                <a:cs typeface="Arial" pitchFamily="34" charset="0"/>
              </a:rPr>
              <a:t>Harmos</a:t>
            </a:r>
            <a:r>
              <a:rPr lang="de-DE" sz="1100" dirty="0">
                <a:latin typeface="Arial" pitchFamily="34" charset="0"/>
                <a:cs typeface="Arial" pitchFamily="34" charset="0"/>
              </a:rPr>
              <a:t> festgelegten </a:t>
            </a:r>
            <a:r>
              <a:rPr lang="de-DE" sz="1100" b="1" dirty="0" err="1">
                <a:latin typeface="Arial" pitchFamily="34" charset="0"/>
                <a:cs typeface="Arial" pitchFamily="34" charset="0"/>
              </a:rPr>
              <a:t>Bildungssstandards</a:t>
            </a:r>
            <a:r>
              <a:rPr lang="de-DE" sz="1100" dirty="0">
                <a:latin typeface="Arial" pitchFamily="34" charset="0"/>
                <a:cs typeface="Arial" pitchFamily="34" charset="0"/>
              </a:rPr>
              <a:t>, der Reihe nach „Mindeststandards“, „Grundkompetenzen“, und „nationalen Bildungsziele“ genannt, werden in den Fächern Schulsprache, Mathematik, Natur und Technik und im Fremdsprachenunterricht am Ende der 4. der 8. und der 11. Klasse festgelegt und stichprobenweise national getestet und </a:t>
            </a:r>
            <a:r>
              <a:rPr lang="de-DE" sz="1100" b="1" dirty="0">
                <a:latin typeface="Arial" pitchFamily="34" charset="0"/>
                <a:cs typeface="Arial" pitchFamily="34" charset="0"/>
              </a:rPr>
              <a:t>2011</a:t>
            </a:r>
            <a:r>
              <a:rPr lang="de-DE" sz="1100" dirty="0">
                <a:latin typeface="Arial" pitchFamily="34" charset="0"/>
                <a:cs typeface="Arial" pitchFamily="34" charset="0"/>
              </a:rPr>
              <a:t> veröffentlicht.</a:t>
            </a:r>
          </a:p>
          <a:p>
            <a:r>
              <a:rPr lang="de-DE" sz="1100" dirty="0">
                <a:latin typeface="Arial" pitchFamily="34" charset="0"/>
                <a:cs typeface="Arial" pitchFamily="34" charset="0"/>
              </a:rPr>
              <a:t>Lehrplan 21 als Harmonisierungsprojekt zur Einführung an die Kantone übergeben wird (über die Einführung entscheidet jeder Kanton selber). Der LP21 ist kompetenzorientiert aufgebaut und mit den nationalen Bildungszielen (Bildungsstandards) kompatibel. </a:t>
            </a:r>
          </a:p>
          <a:p>
            <a:endParaRPr lang="de-DE" sz="1100" dirty="0">
              <a:latin typeface="Arial" pitchFamily="34" charset="0"/>
              <a:cs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24780E8A-B48A-44EE-8277-690B12C8A878}" type="slidenum">
              <a:rPr lang="de-CH" smtClean="0">
                <a:solidFill>
                  <a:prstClr val="black"/>
                </a:solidFill>
              </a:rPr>
              <a:pPr/>
              <a:t>19</a:t>
            </a:fld>
            <a:endParaRPr lang="de-CH">
              <a:solidFill>
                <a:prstClr val="black"/>
              </a:solidFill>
            </a:endParaRPr>
          </a:p>
        </p:txBody>
      </p:sp>
    </p:spTree>
    <p:extLst>
      <p:ext uri="{BB962C8B-B14F-4D97-AF65-F5344CB8AC3E}">
        <p14:creationId xmlns:p14="http://schemas.microsoft.com/office/powerpoint/2010/main" val="105927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solidFill>
                <a:schemeClr val="tx1"/>
              </a:solidFill>
            </a:endParaRPr>
          </a:p>
        </p:txBody>
      </p:sp>
      <p:sp>
        <p:nvSpPr>
          <p:cNvPr id="4" name="Foliennummernplatzhalter 3"/>
          <p:cNvSpPr>
            <a:spLocks noGrp="1"/>
          </p:cNvSpPr>
          <p:nvPr>
            <p:ph type="sldNum" sz="quarter" idx="10"/>
          </p:nvPr>
        </p:nvSpPr>
        <p:spPr/>
        <p:txBody>
          <a:bodyPr/>
          <a:lstStyle/>
          <a:p>
            <a:fld id="{C27393FC-D180-41B5-90E3-958917BCDC55}" type="slidenum">
              <a:rPr lang="de-CH" smtClean="0"/>
              <a:t>21</a:t>
            </a:fld>
            <a:endParaRPr lang="de-CH"/>
          </a:p>
        </p:txBody>
      </p:sp>
    </p:spTree>
    <p:extLst>
      <p:ext uri="{BB962C8B-B14F-4D97-AF65-F5344CB8AC3E}">
        <p14:creationId xmlns:p14="http://schemas.microsoft.com/office/powerpoint/2010/main" val="214038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73064" y="2312988"/>
            <a:ext cx="11449049" cy="1296032"/>
          </a:xfrm>
        </p:spPr>
        <p:txBody>
          <a:bodyPr/>
          <a:lstStyle>
            <a:lvl1pPr>
              <a:lnSpc>
                <a:spcPct val="100000"/>
              </a:lnSpc>
              <a:defRPr/>
            </a:lvl1pPr>
          </a:lstStyle>
          <a:p>
            <a:r>
              <a:rPr lang="de-DE"/>
              <a:t>Titelmasterformat durch Klicken bearbeiten</a:t>
            </a:r>
            <a:endParaRPr lang="de-CH" dirty="0"/>
          </a:p>
        </p:txBody>
      </p:sp>
      <p:sp>
        <p:nvSpPr>
          <p:cNvPr id="3" name="Untertitel 2"/>
          <p:cNvSpPr>
            <a:spLocks noGrp="1"/>
          </p:cNvSpPr>
          <p:nvPr>
            <p:ph type="subTitle" idx="1"/>
          </p:nvPr>
        </p:nvSpPr>
        <p:spPr>
          <a:xfrm>
            <a:off x="373063" y="3968750"/>
            <a:ext cx="11449049" cy="1044426"/>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11" name="Freeform 5"/>
          <p:cNvSpPr>
            <a:spLocks noEditPoints="1"/>
          </p:cNvSpPr>
          <p:nvPr userDrawn="1"/>
        </p:nvSpPr>
        <p:spPr bwMode="auto">
          <a:xfrm>
            <a:off x="11007726" y="333375"/>
            <a:ext cx="814387" cy="1177925"/>
          </a:xfrm>
          <a:custGeom>
            <a:avLst/>
            <a:gdLst>
              <a:gd name="T0" fmla="*/ 0 w 10787"/>
              <a:gd name="T1" fmla="*/ 15596 h 15596"/>
              <a:gd name="T2" fmla="*/ 10677 w 10787"/>
              <a:gd name="T3" fmla="*/ 7013 h 15596"/>
              <a:gd name="T4" fmla="*/ 7367 w 10787"/>
              <a:gd name="T5" fmla="*/ 7013 h 15596"/>
              <a:gd name="T6" fmla="*/ 7367 w 10787"/>
              <a:gd name="T7" fmla="*/ 10604 h 15596"/>
              <a:gd name="T8" fmla="*/ 10677 w 10787"/>
              <a:gd name="T9" fmla="*/ 5772 h 15596"/>
              <a:gd name="T10" fmla="*/ 7367 w 10787"/>
              <a:gd name="T11" fmla="*/ 2181 h 15596"/>
              <a:gd name="T12" fmla="*/ 7367 w 10787"/>
              <a:gd name="T13" fmla="*/ 5772 h 15596"/>
              <a:gd name="T14" fmla="*/ 4869 w 10787"/>
              <a:gd name="T15" fmla="*/ 2151 h 15596"/>
              <a:gd name="T16" fmla="*/ 4856 w 10787"/>
              <a:gd name="T17" fmla="*/ 1890 h 15596"/>
              <a:gd name="T18" fmla="*/ 4817 w 10787"/>
              <a:gd name="T19" fmla="*/ 1638 h 15596"/>
              <a:gd name="T20" fmla="*/ 4752 w 10787"/>
              <a:gd name="T21" fmla="*/ 1395 h 15596"/>
              <a:gd name="T22" fmla="*/ 4663 w 10787"/>
              <a:gd name="T23" fmla="*/ 1164 h 15596"/>
              <a:gd name="T24" fmla="*/ 4620 w 10787"/>
              <a:gd name="T25" fmla="*/ 1076 h 15596"/>
              <a:gd name="T26" fmla="*/ 4574 w 10787"/>
              <a:gd name="T27" fmla="*/ 991 h 15596"/>
              <a:gd name="T28" fmla="*/ 4524 w 10787"/>
              <a:gd name="T29" fmla="*/ 907 h 15596"/>
              <a:gd name="T30" fmla="*/ 4470 w 10787"/>
              <a:gd name="T31" fmla="*/ 827 h 15596"/>
              <a:gd name="T32" fmla="*/ 4352 w 10787"/>
              <a:gd name="T33" fmla="*/ 674 h 15596"/>
              <a:gd name="T34" fmla="*/ 4203 w 10787"/>
              <a:gd name="T35" fmla="*/ 519 h 15596"/>
              <a:gd name="T36" fmla="*/ 4041 w 10787"/>
              <a:gd name="T37" fmla="*/ 383 h 15596"/>
              <a:gd name="T38" fmla="*/ 3864 w 10787"/>
              <a:gd name="T39" fmla="*/ 269 h 15596"/>
              <a:gd name="T40" fmla="*/ 3674 w 10787"/>
              <a:gd name="T41" fmla="*/ 172 h 15596"/>
              <a:gd name="T42" fmla="*/ 3472 w 10787"/>
              <a:gd name="T43" fmla="*/ 98 h 15596"/>
              <a:gd name="T44" fmla="*/ 3258 w 10787"/>
              <a:gd name="T45" fmla="*/ 44 h 15596"/>
              <a:gd name="T46" fmla="*/ 3033 w 10787"/>
              <a:gd name="T47" fmla="*/ 11 h 15596"/>
              <a:gd name="T48" fmla="*/ 2798 w 10787"/>
              <a:gd name="T49" fmla="*/ 0 h 15596"/>
              <a:gd name="T50" fmla="*/ 1715 w 10787"/>
              <a:gd name="T51" fmla="*/ 4289 h 15596"/>
              <a:gd name="T52" fmla="*/ 2991 w 10787"/>
              <a:gd name="T53" fmla="*/ 4281 h 15596"/>
              <a:gd name="T54" fmla="*/ 3249 w 10787"/>
              <a:gd name="T55" fmla="*/ 4243 h 15596"/>
              <a:gd name="T56" fmla="*/ 3502 w 10787"/>
              <a:gd name="T57" fmla="*/ 4175 h 15596"/>
              <a:gd name="T58" fmla="*/ 3656 w 10787"/>
              <a:gd name="T59" fmla="*/ 4117 h 15596"/>
              <a:gd name="T60" fmla="*/ 3776 w 10787"/>
              <a:gd name="T61" fmla="*/ 4061 h 15596"/>
              <a:gd name="T62" fmla="*/ 3970 w 10787"/>
              <a:gd name="T63" fmla="*/ 3951 h 15596"/>
              <a:gd name="T64" fmla="*/ 4176 w 10787"/>
              <a:gd name="T65" fmla="*/ 3798 h 15596"/>
              <a:gd name="T66" fmla="*/ 4362 w 10787"/>
              <a:gd name="T67" fmla="*/ 3614 h 15596"/>
              <a:gd name="T68" fmla="*/ 4525 w 10787"/>
              <a:gd name="T69" fmla="*/ 3401 h 15596"/>
              <a:gd name="T70" fmla="*/ 4661 w 10787"/>
              <a:gd name="T71" fmla="*/ 3158 h 15596"/>
              <a:gd name="T72" fmla="*/ 4765 w 10787"/>
              <a:gd name="T73" fmla="*/ 2883 h 15596"/>
              <a:gd name="T74" fmla="*/ 4836 w 10787"/>
              <a:gd name="T75" fmla="*/ 2578 h 15596"/>
              <a:gd name="T76" fmla="*/ 4868 w 10787"/>
              <a:gd name="T77" fmla="*/ 2241 h 15596"/>
              <a:gd name="T78" fmla="*/ 2870 w 10787"/>
              <a:gd name="T79" fmla="*/ 1304 h 15596"/>
              <a:gd name="T80" fmla="*/ 3013 w 10787"/>
              <a:gd name="T81" fmla="*/ 1341 h 15596"/>
              <a:gd name="T82" fmla="*/ 3134 w 10787"/>
              <a:gd name="T83" fmla="*/ 1412 h 15596"/>
              <a:gd name="T84" fmla="*/ 3234 w 10787"/>
              <a:gd name="T85" fmla="*/ 1509 h 15596"/>
              <a:gd name="T86" fmla="*/ 3313 w 10787"/>
              <a:gd name="T87" fmla="*/ 1628 h 15596"/>
              <a:gd name="T88" fmla="*/ 3372 w 10787"/>
              <a:gd name="T89" fmla="*/ 1762 h 15596"/>
              <a:gd name="T90" fmla="*/ 3410 w 10787"/>
              <a:gd name="T91" fmla="*/ 1906 h 15596"/>
              <a:gd name="T92" fmla="*/ 3429 w 10787"/>
              <a:gd name="T93" fmla="*/ 2056 h 15596"/>
              <a:gd name="T94" fmla="*/ 3428 w 10787"/>
              <a:gd name="T95" fmla="*/ 2210 h 15596"/>
              <a:gd name="T96" fmla="*/ 3407 w 10787"/>
              <a:gd name="T97" fmla="*/ 2366 h 15596"/>
              <a:gd name="T98" fmla="*/ 3366 w 10787"/>
              <a:gd name="T99" fmla="*/ 2516 h 15596"/>
              <a:gd name="T100" fmla="*/ 3305 w 10787"/>
              <a:gd name="T101" fmla="*/ 2653 h 15596"/>
              <a:gd name="T102" fmla="*/ 3223 w 10787"/>
              <a:gd name="T103" fmla="*/ 2773 h 15596"/>
              <a:gd name="T104" fmla="*/ 3124 w 10787"/>
              <a:gd name="T105" fmla="*/ 2870 h 15596"/>
              <a:gd name="T106" fmla="*/ 3004 w 10787"/>
              <a:gd name="T107" fmla="*/ 2939 h 15596"/>
              <a:gd name="T108" fmla="*/ 2866 w 10787"/>
              <a:gd name="T109" fmla="*/ 2977 h 15596"/>
              <a:gd name="T110" fmla="*/ 1715 w 10787"/>
              <a:gd name="T111" fmla="*/ 1299 h 15596"/>
              <a:gd name="T112" fmla="*/ 1867 w 10787"/>
              <a:gd name="T113" fmla="*/ 1299 h 15596"/>
              <a:gd name="T114" fmla="*/ 2212 w 10787"/>
              <a:gd name="T115" fmla="*/ 1299 h 15596"/>
              <a:gd name="T116" fmla="*/ 2576 w 10787"/>
              <a:gd name="T117" fmla="*/ 1299 h 15596"/>
              <a:gd name="T118" fmla="*/ 2789 w 10787"/>
              <a:gd name="T119" fmla="*/ 1299 h 15596"/>
              <a:gd name="T120" fmla="*/ 110 w 10787"/>
              <a:gd name="T121" fmla="*/ 12578 h 15596"/>
              <a:gd name="T122" fmla="*/ 2306 w 10787"/>
              <a:gd name="T123" fmla="*/ 11486 h 15596"/>
              <a:gd name="T124" fmla="*/ 252 w 10787"/>
              <a:gd name="T125" fmla="*/ 8312 h 15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87" h="15596">
                <a:moveTo>
                  <a:pt x="10787" y="15596"/>
                </a:moveTo>
                <a:lnTo>
                  <a:pt x="10787" y="14196"/>
                </a:lnTo>
                <a:lnTo>
                  <a:pt x="0" y="14196"/>
                </a:lnTo>
                <a:lnTo>
                  <a:pt x="0" y="15596"/>
                </a:lnTo>
                <a:lnTo>
                  <a:pt x="10787" y="15596"/>
                </a:lnTo>
                <a:close/>
                <a:moveTo>
                  <a:pt x="9186" y="12785"/>
                </a:moveTo>
                <a:lnTo>
                  <a:pt x="10677" y="12785"/>
                </a:lnTo>
                <a:lnTo>
                  <a:pt x="10677" y="7013"/>
                </a:lnTo>
                <a:lnTo>
                  <a:pt x="9186" y="7013"/>
                </a:lnTo>
                <a:lnTo>
                  <a:pt x="9186" y="9194"/>
                </a:lnTo>
                <a:lnTo>
                  <a:pt x="7367" y="9194"/>
                </a:lnTo>
                <a:lnTo>
                  <a:pt x="7367" y="7013"/>
                </a:lnTo>
                <a:lnTo>
                  <a:pt x="5875" y="7013"/>
                </a:lnTo>
                <a:lnTo>
                  <a:pt x="5875" y="12785"/>
                </a:lnTo>
                <a:lnTo>
                  <a:pt x="7367" y="12785"/>
                </a:lnTo>
                <a:lnTo>
                  <a:pt x="7367" y="10604"/>
                </a:lnTo>
                <a:lnTo>
                  <a:pt x="9186" y="10604"/>
                </a:lnTo>
                <a:lnTo>
                  <a:pt x="9186" y="12785"/>
                </a:lnTo>
                <a:close/>
                <a:moveTo>
                  <a:pt x="9186" y="5772"/>
                </a:moveTo>
                <a:lnTo>
                  <a:pt x="10677" y="5772"/>
                </a:lnTo>
                <a:lnTo>
                  <a:pt x="10677" y="0"/>
                </a:lnTo>
                <a:lnTo>
                  <a:pt x="9186" y="0"/>
                </a:lnTo>
                <a:lnTo>
                  <a:pt x="9186" y="2181"/>
                </a:lnTo>
                <a:lnTo>
                  <a:pt x="7367" y="2181"/>
                </a:lnTo>
                <a:lnTo>
                  <a:pt x="7367" y="0"/>
                </a:lnTo>
                <a:lnTo>
                  <a:pt x="5875" y="0"/>
                </a:lnTo>
                <a:lnTo>
                  <a:pt x="5875" y="5772"/>
                </a:lnTo>
                <a:lnTo>
                  <a:pt x="7367" y="5772"/>
                </a:lnTo>
                <a:lnTo>
                  <a:pt x="7367" y="3591"/>
                </a:lnTo>
                <a:lnTo>
                  <a:pt x="9186" y="3591"/>
                </a:lnTo>
                <a:lnTo>
                  <a:pt x="9186" y="5772"/>
                </a:lnTo>
                <a:close/>
                <a:moveTo>
                  <a:pt x="4869" y="2151"/>
                </a:moveTo>
                <a:lnTo>
                  <a:pt x="4869" y="2086"/>
                </a:lnTo>
                <a:lnTo>
                  <a:pt x="4866" y="2021"/>
                </a:lnTo>
                <a:lnTo>
                  <a:pt x="4862" y="1956"/>
                </a:lnTo>
                <a:lnTo>
                  <a:pt x="4856" y="1890"/>
                </a:lnTo>
                <a:lnTo>
                  <a:pt x="4849" y="1827"/>
                </a:lnTo>
                <a:lnTo>
                  <a:pt x="4840" y="1763"/>
                </a:lnTo>
                <a:lnTo>
                  <a:pt x="4829" y="1700"/>
                </a:lnTo>
                <a:lnTo>
                  <a:pt x="4817" y="1638"/>
                </a:lnTo>
                <a:lnTo>
                  <a:pt x="4803" y="1577"/>
                </a:lnTo>
                <a:lnTo>
                  <a:pt x="4788" y="1515"/>
                </a:lnTo>
                <a:lnTo>
                  <a:pt x="4770" y="1455"/>
                </a:lnTo>
                <a:lnTo>
                  <a:pt x="4752" y="1395"/>
                </a:lnTo>
                <a:lnTo>
                  <a:pt x="4732" y="1337"/>
                </a:lnTo>
                <a:lnTo>
                  <a:pt x="4710" y="1278"/>
                </a:lnTo>
                <a:lnTo>
                  <a:pt x="4688" y="1221"/>
                </a:lnTo>
                <a:lnTo>
                  <a:pt x="4663" y="1164"/>
                </a:lnTo>
                <a:lnTo>
                  <a:pt x="4652" y="1143"/>
                </a:lnTo>
                <a:lnTo>
                  <a:pt x="4642" y="1121"/>
                </a:lnTo>
                <a:lnTo>
                  <a:pt x="4632" y="1098"/>
                </a:lnTo>
                <a:lnTo>
                  <a:pt x="4620" y="1076"/>
                </a:lnTo>
                <a:lnTo>
                  <a:pt x="4609" y="1055"/>
                </a:lnTo>
                <a:lnTo>
                  <a:pt x="4598" y="1033"/>
                </a:lnTo>
                <a:lnTo>
                  <a:pt x="4586" y="1012"/>
                </a:lnTo>
                <a:lnTo>
                  <a:pt x="4574" y="991"/>
                </a:lnTo>
                <a:lnTo>
                  <a:pt x="4562" y="970"/>
                </a:lnTo>
                <a:lnTo>
                  <a:pt x="4550" y="948"/>
                </a:lnTo>
                <a:lnTo>
                  <a:pt x="4537" y="927"/>
                </a:lnTo>
                <a:lnTo>
                  <a:pt x="4524" y="907"/>
                </a:lnTo>
                <a:lnTo>
                  <a:pt x="4511" y="887"/>
                </a:lnTo>
                <a:lnTo>
                  <a:pt x="4497" y="866"/>
                </a:lnTo>
                <a:lnTo>
                  <a:pt x="4484" y="847"/>
                </a:lnTo>
                <a:lnTo>
                  <a:pt x="4470" y="827"/>
                </a:lnTo>
                <a:lnTo>
                  <a:pt x="4442" y="788"/>
                </a:lnTo>
                <a:lnTo>
                  <a:pt x="4413" y="749"/>
                </a:lnTo>
                <a:lnTo>
                  <a:pt x="4383" y="711"/>
                </a:lnTo>
                <a:lnTo>
                  <a:pt x="4352" y="674"/>
                </a:lnTo>
                <a:lnTo>
                  <a:pt x="4316" y="634"/>
                </a:lnTo>
                <a:lnTo>
                  <a:pt x="4280" y="594"/>
                </a:lnTo>
                <a:lnTo>
                  <a:pt x="4243" y="556"/>
                </a:lnTo>
                <a:lnTo>
                  <a:pt x="4203" y="519"/>
                </a:lnTo>
                <a:lnTo>
                  <a:pt x="4164" y="484"/>
                </a:lnTo>
                <a:lnTo>
                  <a:pt x="4124" y="449"/>
                </a:lnTo>
                <a:lnTo>
                  <a:pt x="4083" y="416"/>
                </a:lnTo>
                <a:lnTo>
                  <a:pt x="4041" y="383"/>
                </a:lnTo>
                <a:lnTo>
                  <a:pt x="3998" y="353"/>
                </a:lnTo>
                <a:lnTo>
                  <a:pt x="3954" y="323"/>
                </a:lnTo>
                <a:lnTo>
                  <a:pt x="3909" y="296"/>
                </a:lnTo>
                <a:lnTo>
                  <a:pt x="3864" y="269"/>
                </a:lnTo>
                <a:lnTo>
                  <a:pt x="3818" y="243"/>
                </a:lnTo>
                <a:lnTo>
                  <a:pt x="3771" y="218"/>
                </a:lnTo>
                <a:lnTo>
                  <a:pt x="3723" y="195"/>
                </a:lnTo>
                <a:lnTo>
                  <a:pt x="3674" y="172"/>
                </a:lnTo>
                <a:lnTo>
                  <a:pt x="3625" y="152"/>
                </a:lnTo>
                <a:lnTo>
                  <a:pt x="3575" y="133"/>
                </a:lnTo>
                <a:lnTo>
                  <a:pt x="3523" y="115"/>
                </a:lnTo>
                <a:lnTo>
                  <a:pt x="3472" y="98"/>
                </a:lnTo>
                <a:lnTo>
                  <a:pt x="3420" y="82"/>
                </a:lnTo>
                <a:lnTo>
                  <a:pt x="3366" y="68"/>
                </a:lnTo>
                <a:lnTo>
                  <a:pt x="3312" y="56"/>
                </a:lnTo>
                <a:lnTo>
                  <a:pt x="3258" y="44"/>
                </a:lnTo>
                <a:lnTo>
                  <a:pt x="3202" y="34"/>
                </a:lnTo>
                <a:lnTo>
                  <a:pt x="3147" y="25"/>
                </a:lnTo>
                <a:lnTo>
                  <a:pt x="3091" y="17"/>
                </a:lnTo>
                <a:lnTo>
                  <a:pt x="3033" y="11"/>
                </a:lnTo>
                <a:lnTo>
                  <a:pt x="2975" y="6"/>
                </a:lnTo>
                <a:lnTo>
                  <a:pt x="2917" y="3"/>
                </a:lnTo>
                <a:lnTo>
                  <a:pt x="2858" y="1"/>
                </a:lnTo>
                <a:lnTo>
                  <a:pt x="2798" y="0"/>
                </a:lnTo>
                <a:lnTo>
                  <a:pt x="256" y="0"/>
                </a:lnTo>
                <a:lnTo>
                  <a:pt x="256" y="5772"/>
                </a:lnTo>
                <a:lnTo>
                  <a:pt x="1715" y="5772"/>
                </a:lnTo>
                <a:lnTo>
                  <a:pt x="1715" y="4289"/>
                </a:lnTo>
                <a:lnTo>
                  <a:pt x="2798" y="4289"/>
                </a:lnTo>
                <a:lnTo>
                  <a:pt x="2862" y="4288"/>
                </a:lnTo>
                <a:lnTo>
                  <a:pt x="2926" y="4286"/>
                </a:lnTo>
                <a:lnTo>
                  <a:pt x="2991" y="4281"/>
                </a:lnTo>
                <a:lnTo>
                  <a:pt x="3055" y="4274"/>
                </a:lnTo>
                <a:lnTo>
                  <a:pt x="3120" y="4266"/>
                </a:lnTo>
                <a:lnTo>
                  <a:pt x="3185" y="4256"/>
                </a:lnTo>
                <a:lnTo>
                  <a:pt x="3249" y="4243"/>
                </a:lnTo>
                <a:lnTo>
                  <a:pt x="3312" y="4229"/>
                </a:lnTo>
                <a:lnTo>
                  <a:pt x="3376" y="4213"/>
                </a:lnTo>
                <a:lnTo>
                  <a:pt x="3439" y="4196"/>
                </a:lnTo>
                <a:lnTo>
                  <a:pt x="3502" y="4175"/>
                </a:lnTo>
                <a:lnTo>
                  <a:pt x="3564" y="4153"/>
                </a:lnTo>
                <a:lnTo>
                  <a:pt x="3595" y="4142"/>
                </a:lnTo>
                <a:lnTo>
                  <a:pt x="3626" y="4130"/>
                </a:lnTo>
                <a:lnTo>
                  <a:pt x="3656" y="4117"/>
                </a:lnTo>
                <a:lnTo>
                  <a:pt x="3686" y="4104"/>
                </a:lnTo>
                <a:lnTo>
                  <a:pt x="3717" y="4090"/>
                </a:lnTo>
                <a:lnTo>
                  <a:pt x="3747" y="4077"/>
                </a:lnTo>
                <a:lnTo>
                  <a:pt x="3776" y="4061"/>
                </a:lnTo>
                <a:lnTo>
                  <a:pt x="3806" y="4047"/>
                </a:lnTo>
                <a:lnTo>
                  <a:pt x="3862" y="4017"/>
                </a:lnTo>
                <a:lnTo>
                  <a:pt x="3917" y="3985"/>
                </a:lnTo>
                <a:lnTo>
                  <a:pt x="3970" y="3951"/>
                </a:lnTo>
                <a:lnTo>
                  <a:pt x="4023" y="3915"/>
                </a:lnTo>
                <a:lnTo>
                  <a:pt x="4075" y="3878"/>
                </a:lnTo>
                <a:lnTo>
                  <a:pt x="4127" y="3839"/>
                </a:lnTo>
                <a:lnTo>
                  <a:pt x="4176" y="3798"/>
                </a:lnTo>
                <a:lnTo>
                  <a:pt x="4225" y="3754"/>
                </a:lnTo>
                <a:lnTo>
                  <a:pt x="4272" y="3710"/>
                </a:lnTo>
                <a:lnTo>
                  <a:pt x="4317" y="3663"/>
                </a:lnTo>
                <a:lnTo>
                  <a:pt x="4362" y="3614"/>
                </a:lnTo>
                <a:lnTo>
                  <a:pt x="4405" y="3564"/>
                </a:lnTo>
                <a:lnTo>
                  <a:pt x="4446" y="3512"/>
                </a:lnTo>
                <a:lnTo>
                  <a:pt x="4487" y="3457"/>
                </a:lnTo>
                <a:lnTo>
                  <a:pt x="4525" y="3401"/>
                </a:lnTo>
                <a:lnTo>
                  <a:pt x="4561" y="3343"/>
                </a:lnTo>
                <a:lnTo>
                  <a:pt x="4597" y="3283"/>
                </a:lnTo>
                <a:lnTo>
                  <a:pt x="4630" y="3221"/>
                </a:lnTo>
                <a:lnTo>
                  <a:pt x="4661" y="3158"/>
                </a:lnTo>
                <a:lnTo>
                  <a:pt x="4690" y="3092"/>
                </a:lnTo>
                <a:lnTo>
                  <a:pt x="4718" y="3025"/>
                </a:lnTo>
                <a:lnTo>
                  <a:pt x="4742" y="2956"/>
                </a:lnTo>
                <a:lnTo>
                  <a:pt x="4765" y="2883"/>
                </a:lnTo>
                <a:lnTo>
                  <a:pt x="4787" y="2810"/>
                </a:lnTo>
                <a:lnTo>
                  <a:pt x="4806" y="2735"/>
                </a:lnTo>
                <a:lnTo>
                  <a:pt x="4822" y="2658"/>
                </a:lnTo>
                <a:lnTo>
                  <a:pt x="4836" y="2578"/>
                </a:lnTo>
                <a:lnTo>
                  <a:pt x="4847" y="2496"/>
                </a:lnTo>
                <a:lnTo>
                  <a:pt x="4856" y="2414"/>
                </a:lnTo>
                <a:lnTo>
                  <a:pt x="4864" y="2328"/>
                </a:lnTo>
                <a:lnTo>
                  <a:pt x="4868" y="2241"/>
                </a:lnTo>
                <a:lnTo>
                  <a:pt x="4869" y="2151"/>
                </a:lnTo>
                <a:close/>
                <a:moveTo>
                  <a:pt x="2789" y="1299"/>
                </a:moveTo>
                <a:lnTo>
                  <a:pt x="2831" y="1300"/>
                </a:lnTo>
                <a:lnTo>
                  <a:pt x="2870" y="1304"/>
                </a:lnTo>
                <a:lnTo>
                  <a:pt x="2907" y="1310"/>
                </a:lnTo>
                <a:lnTo>
                  <a:pt x="2944" y="1318"/>
                </a:lnTo>
                <a:lnTo>
                  <a:pt x="2979" y="1329"/>
                </a:lnTo>
                <a:lnTo>
                  <a:pt x="3013" y="1341"/>
                </a:lnTo>
                <a:lnTo>
                  <a:pt x="3045" y="1356"/>
                </a:lnTo>
                <a:lnTo>
                  <a:pt x="3076" y="1373"/>
                </a:lnTo>
                <a:lnTo>
                  <a:pt x="3106" y="1392"/>
                </a:lnTo>
                <a:lnTo>
                  <a:pt x="3134" y="1412"/>
                </a:lnTo>
                <a:lnTo>
                  <a:pt x="3161" y="1433"/>
                </a:lnTo>
                <a:lnTo>
                  <a:pt x="3187" y="1457"/>
                </a:lnTo>
                <a:lnTo>
                  <a:pt x="3212" y="1482"/>
                </a:lnTo>
                <a:lnTo>
                  <a:pt x="3234" y="1509"/>
                </a:lnTo>
                <a:lnTo>
                  <a:pt x="3256" y="1537"/>
                </a:lnTo>
                <a:lnTo>
                  <a:pt x="3277" y="1566"/>
                </a:lnTo>
                <a:lnTo>
                  <a:pt x="3296" y="1596"/>
                </a:lnTo>
                <a:lnTo>
                  <a:pt x="3313" y="1628"/>
                </a:lnTo>
                <a:lnTo>
                  <a:pt x="3330" y="1660"/>
                </a:lnTo>
                <a:lnTo>
                  <a:pt x="3345" y="1693"/>
                </a:lnTo>
                <a:lnTo>
                  <a:pt x="3360" y="1727"/>
                </a:lnTo>
                <a:lnTo>
                  <a:pt x="3372" y="1762"/>
                </a:lnTo>
                <a:lnTo>
                  <a:pt x="3384" y="1797"/>
                </a:lnTo>
                <a:lnTo>
                  <a:pt x="3394" y="1833"/>
                </a:lnTo>
                <a:lnTo>
                  <a:pt x="3402" y="1870"/>
                </a:lnTo>
                <a:lnTo>
                  <a:pt x="3410" y="1906"/>
                </a:lnTo>
                <a:lnTo>
                  <a:pt x="3417" y="1943"/>
                </a:lnTo>
                <a:lnTo>
                  <a:pt x="3422" y="1981"/>
                </a:lnTo>
                <a:lnTo>
                  <a:pt x="3426" y="2019"/>
                </a:lnTo>
                <a:lnTo>
                  <a:pt x="3429" y="2056"/>
                </a:lnTo>
                <a:lnTo>
                  <a:pt x="3431" y="2093"/>
                </a:lnTo>
                <a:lnTo>
                  <a:pt x="3431" y="2130"/>
                </a:lnTo>
                <a:lnTo>
                  <a:pt x="3430" y="2171"/>
                </a:lnTo>
                <a:lnTo>
                  <a:pt x="3428" y="2210"/>
                </a:lnTo>
                <a:lnTo>
                  <a:pt x="3425" y="2249"/>
                </a:lnTo>
                <a:lnTo>
                  <a:pt x="3420" y="2289"/>
                </a:lnTo>
                <a:lnTo>
                  <a:pt x="3415" y="2328"/>
                </a:lnTo>
                <a:lnTo>
                  <a:pt x="3407" y="2366"/>
                </a:lnTo>
                <a:lnTo>
                  <a:pt x="3398" y="2404"/>
                </a:lnTo>
                <a:lnTo>
                  <a:pt x="3389" y="2443"/>
                </a:lnTo>
                <a:lnTo>
                  <a:pt x="3378" y="2479"/>
                </a:lnTo>
                <a:lnTo>
                  <a:pt x="3366" y="2516"/>
                </a:lnTo>
                <a:lnTo>
                  <a:pt x="3352" y="2551"/>
                </a:lnTo>
                <a:lnTo>
                  <a:pt x="3338" y="2586"/>
                </a:lnTo>
                <a:lnTo>
                  <a:pt x="3321" y="2620"/>
                </a:lnTo>
                <a:lnTo>
                  <a:pt x="3305" y="2653"/>
                </a:lnTo>
                <a:lnTo>
                  <a:pt x="3286" y="2685"/>
                </a:lnTo>
                <a:lnTo>
                  <a:pt x="3267" y="2715"/>
                </a:lnTo>
                <a:lnTo>
                  <a:pt x="3246" y="2745"/>
                </a:lnTo>
                <a:lnTo>
                  <a:pt x="3223" y="2773"/>
                </a:lnTo>
                <a:lnTo>
                  <a:pt x="3200" y="2798"/>
                </a:lnTo>
                <a:lnTo>
                  <a:pt x="3175" y="2824"/>
                </a:lnTo>
                <a:lnTo>
                  <a:pt x="3151" y="2848"/>
                </a:lnTo>
                <a:lnTo>
                  <a:pt x="3124" y="2870"/>
                </a:lnTo>
                <a:lnTo>
                  <a:pt x="3095" y="2889"/>
                </a:lnTo>
                <a:lnTo>
                  <a:pt x="3066" y="2908"/>
                </a:lnTo>
                <a:lnTo>
                  <a:pt x="3036" y="2925"/>
                </a:lnTo>
                <a:lnTo>
                  <a:pt x="3004" y="2939"/>
                </a:lnTo>
                <a:lnTo>
                  <a:pt x="2972" y="2953"/>
                </a:lnTo>
                <a:lnTo>
                  <a:pt x="2937" y="2963"/>
                </a:lnTo>
                <a:lnTo>
                  <a:pt x="2902" y="2971"/>
                </a:lnTo>
                <a:lnTo>
                  <a:pt x="2866" y="2977"/>
                </a:lnTo>
                <a:lnTo>
                  <a:pt x="2828" y="2980"/>
                </a:lnTo>
                <a:lnTo>
                  <a:pt x="2789" y="2981"/>
                </a:lnTo>
                <a:lnTo>
                  <a:pt x="1715" y="2981"/>
                </a:lnTo>
                <a:lnTo>
                  <a:pt x="1715" y="1299"/>
                </a:lnTo>
                <a:lnTo>
                  <a:pt x="1725" y="1299"/>
                </a:lnTo>
                <a:lnTo>
                  <a:pt x="1757" y="1299"/>
                </a:lnTo>
                <a:lnTo>
                  <a:pt x="1804" y="1299"/>
                </a:lnTo>
                <a:lnTo>
                  <a:pt x="1867" y="1299"/>
                </a:lnTo>
                <a:lnTo>
                  <a:pt x="1942" y="1299"/>
                </a:lnTo>
                <a:lnTo>
                  <a:pt x="2027" y="1299"/>
                </a:lnTo>
                <a:lnTo>
                  <a:pt x="2117" y="1299"/>
                </a:lnTo>
                <a:lnTo>
                  <a:pt x="2212" y="1299"/>
                </a:lnTo>
                <a:lnTo>
                  <a:pt x="2307" y="1299"/>
                </a:lnTo>
                <a:lnTo>
                  <a:pt x="2402" y="1299"/>
                </a:lnTo>
                <a:lnTo>
                  <a:pt x="2492" y="1299"/>
                </a:lnTo>
                <a:lnTo>
                  <a:pt x="2576" y="1299"/>
                </a:lnTo>
                <a:lnTo>
                  <a:pt x="2651" y="1299"/>
                </a:lnTo>
                <a:lnTo>
                  <a:pt x="2713" y="1299"/>
                </a:lnTo>
                <a:lnTo>
                  <a:pt x="2760" y="1299"/>
                </a:lnTo>
                <a:lnTo>
                  <a:pt x="2789" y="1299"/>
                </a:lnTo>
                <a:close/>
                <a:moveTo>
                  <a:pt x="252" y="8312"/>
                </a:moveTo>
                <a:lnTo>
                  <a:pt x="2491" y="8312"/>
                </a:lnTo>
                <a:lnTo>
                  <a:pt x="2481" y="8332"/>
                </a:lnTo>
                <a:lnTo>
                  <a:pt x="110" y="12578"/>
                </a:lnTo>
                <a:lnTo>
                  <a:pt x="110" y="12785"/>
                </a:lnTo>
                <a:lnTo>
                  <a:pt x="4721" y="12785"/>
                </a:lnTo>
                <a:lnTo>
                  <a:pt x="4721" y="11486"/>
                </a:lnTo>
                <a:lnTo>
                  <a:pt x="2306" y="11486"/>
                </a:lnTo>
                <a:lnTo>
                  <a:pt x="4696" y="7221"/>
                </a:lnTo>
                <a:lnTo>
                  <a:pt x="4696" y="7013"/>
                </a:lnTo>
                <a:lnTo>
                  <a:pt x="252" y="7013"/>
                </a:lnTo>
                <a:lnTo>
                  <a:pt x="252" y="83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 name="Freeform 9"/>
          <p:cNvSpPr>
            <a:spLocks noEditPoints="1"/>
          </p:cNvSpPr>
          <p:nvPr userDrawn="1"/>
        </p:nvSpPr>
        <p:spPr bwMode="auto">
          <a:xfrm>
            <a:off x="376152" y="333375"/>
            <a:ext cx="1089025" cy="438150"/>
          </a:xfrm>
          <a:custGeom>
            <a:avLst/>
            <a:gdLst>
              <a:gd name="T0" fmla="*/ 12131 w 15110"/>
              <a:gd name="T1" fmla="*/ 434 h 6084"/>
              <a:gd name="T2" fmla="*/ 11554 w 15110"/>
              <a:gd name="T3" fmla="*/ 1566 h 6084"/>
              <a:gd name="T4" fmla="*/ 12235 w 15110"/>
              <a:gd name="T5" fmla="*/ 1392 h 6084"/>
              <a:gd name="T6" fmla="*/ 11685 w 15110"/>
              <a:gd name="T7" fmla="*/ 850 h 6084"/>
              <a:gd name="T8" fmla="*/ 10475 w 15110"/>
              <a:gd name="T9" fmla="*/ 732 h 6084"/>
              <a:gd name="T10" fmla="*/ 10454 w 15110"/>
              <a:gd name="T11" fmla="*/ 456 h 6084"/>
              <a:gd name="T12" fmla="*/ 10542 w 15110"/>
              <a:gd name="T13" fmla="*/ 1194 h 6084"/>
              <a:gd name="T14" fmla="*/ 10256 w 15110"/>
              <a:gd name="T15" fmla="*/ 1348 h 6084"/>
              <a:gd name="T16" fmla="*/ 11151 w 15110"/>
              <a:gd name="T17" fmla="*/ 1245 h 6084"/>
              <a:gd name="T18" fmla="*/ 10062 w 15110"/>
              <a:gd name="T19" fmla="*/ 3642 h 6084"/>
              <a:gd name="T20" fmla="*/ 9985 w 15110"/>
              <a:gd name="T21" fmla="*/ 3891 h 6084"/>
              <a:gd name="T22" fmla="*/ 10327 w 15110"/>
              <a:gd name="T23" fmla="*/ 3586 h 6084"/>
              <a:gd name="T24" fmla="*/ 8792 w 15110"/>
              <a:gd name="T25" fmla="*/ 1473 h 6084"/>
              <a:gd name="T26" fmla="*/ 8497 w 15110"/>
              <a:gd name="T27" fmla="*/ 754 h 6084"/>
              <a:gd name="T28" fmla="*/ 8502 w 15110"/>
              <a:gd name="T29" fmla="*/ 461 h 6084"/>
              <a:gd name="T30" fmla="*/ 8652 w 15110"/>
              <a:gd name="T31" fmla="*/ 1724 h 6084"/>
              <a:gd name="T32" fmla="*/ 7723 w 15110"/>
              <a:gd name="T33" fmla="*/ 2660 h 6084"/>
              <a:gd name="T34" fmla="*/ 6844 w 15110"/>
              <a:gd name="T35" fmla="*/ 3545 h 6084"/>
              <a:gd name="T36" fmla="*/ 7971 w 15110"/>
              <a:gd name="T37" fmla="*/ 3639 h 6084"/>
              <a:gd name="T38" fmla="*/ 7065 w 15110"/>
              <a:gd name="T39" fmla="*/ 3190 h 6084"/>
              <a:gd name="T40" fmla="*/ 7833 w 15110"/>
              <a:gd name="T41" fmla="*/ 814 h 6084"/>
              <a:gd name="T42" fmla="*/ 6565 w 15110"/>
              <a:gd name="T43" fmla="*/ 1041 h 6084"/>
              <a:gd name="T44" fmla="*/ 7806 w 15110"/>
              <a:gd name="T45" fmla="*/ 1395 h 6084"/>
              <a:gd name="T46" fmla="*/ 7003 w 15110"/>
              <a:gd name="T47" fmla="*/ 1407 h 6084"/>
              <a:gd name="T48" fmla="*/ 7284 w 15110"/>
              <a:gd name="T49" fmla="*/ 686 h 6084"/>
              <a:gd name="T50" fmla="*/ 5968 w 15110"/>
              <a:gd name="T51" fmla="*/ 1421 h 6084"/>
              <a:gd name="T52" fmla="*/ 5406 w 15110"/>
              <a:gd name="T53" fmla="*/ 915 h 6084"/>
              <a:gd name="T54" fmla="*/ 5904 w 15110"/>
              <a:gd name="T55" fmla="*/ 435 h 6084"/>
              <a:gd name="T56" fmla="*/ 5337 w 15110"/>
              <a:gd name="T57" fmla="*/ 1588 h 6084"/>
              <a:gd name="T58" fmla="*/ 5030 w 15110"/>
              <a:gd name="T59" fmla="*/ 3883 h 6084"/>
              <a:gd name="T60" fmla="*/ 3038 w 15110"/>
              <a:gd name="T61" fmla="*/ 1705 h 6084"/>
              <a:gd name="T62" fmla="*/ 3174 w 15110"/>
              <a:gd name="T63" fmla="*/ 1421 h 6084"/>
              <a:gd name="T64" fmla="*/ 2531 w 15110"/>
              <a:gd name="T65" fmla="*/ 2934 h 6084"/>
              <a:gd name="T66" fmla="*/ 1290 w 15110"/>
              <a:gd name="T67" fmla="*/ 3289 h 6084"/>
              <a:gd name="T68" fmla="*/ 2558 w 15110"/>
              <a:gd name="T69" fmla="*/ 3515 h 6084"/>
              <a:gd name="T70" fmla="*/ 1699 w 15110"/>
              <a:gd name="T71" fmla="*/ 3563 h 6084"/>
              <a:gd name="T72" fmla="*/ 2046 w 15110"/>
              <a:gd name="T73" fmla="*/ 2871 h 6084"/>
              <a:gd name="T74" fmla="*/ 1903 w 15110"/>
              <a:gd name="T75" fmla="*/ 13 h 6084"/>
              <a:gd name="T76" fmla="*/ 1617 w 15110"/>
              <a:gd name="T77" fmla="*/ 127 h 6084"/>
              <a:gd name="T78" fmla="*/ 1584 w 15110"/>
              <a:gd name="T79" fmla="*/ 261 h 6084"/>
              <a:gd name="T80" fmla="*/ 751 w 15110"/>
              <a:gd name="T81" fmla="*/ 1211 h 6084"/>
              <a:gd name="T82" fmla="*/ 696 w 15110"/>
              <a:gd name="T83" fmla="*/ 798 h 6084"/>
              <a:gd name="T84" fmla="*/ 1677 w 15110"/>
              <a:gd name="T85" fmla="*/ 4391 h 6084"/>
              <a:gd name="T86" fmla="*/ 2114 w 15110"/>
              <a:gd name="T87" fmla="*/ 4530 h 6084"/>
              <a:gd name="T88" fmla="*/ 1229 w 15110"/>
              <a:gd name="T89" fmla="*/ 5645 h 6084"/>
              <a:gd name="T90" fmla="*/ 2287 w 15110"/>
              <a:gd name="T91" fmla="*/ 5726 h 6084"/>
              <a:gd name="T92" fmla="*/ 1530 w 15110"/>
              <a:gd name="T93" fmla="*/ 5711 h 6084"/>
              <a:gd name="T94" fmla="*/ 3614 w 15110"/>
              <a:gd name="T95" fmla="*/ 5144 h 6084"/>
              <a:gd name="T96" fmla="*/ 3293 w 15110"/>
              <a:gd name="T97" fmla="*/ 5296 h 6084"/>
              <a:gd name="T98" fmla="*/ 3690 w 15110"/>
              <a:gd name="T99" fmla="*/ 2939 h 6084"/>
              <a:gd name="T100" fmla="*/ 3008 w 15110"/>
              <a:gd name="T101" fmla="*/ 2764 h 6084"/>
              <a:gd name="T102" fmla="*/ 3579 w 15110"/>
              <a:gd name="T103" fmla="*/ 3896 h 6084"/>
              <a:gd name="T104" fmla="*/ 3286 w 15110"/>
              <a:gd name="T105" fmla="*/ 3611 h 6084"/>
              <a:gd name="T106" fmla="*/ 4858 w 15110"/>
              <a:gd name="T107" fmla="*/ 6056 h 6084"/>
              <a:gd name="T108" fmla="*/ 5129 w 15110"/>
              <a:gd name="T109" fmla="*/ 5819 h 6084"/>
              <a:gd name="T110" fmla="*/ 4840 w 15110"/>
              <a:gd name="T111" fmla="*/ 5100 h 6084"/>
              <a:gd name="T112" fmla="*/ 5228 w 15110"/>
              <a:gd name="T113" fmla="*/ 4797 h 6084"/>
              <a:gd name="T114" fmla="*/ 5971 w 15110"/>
              <a:gd name="T115" fmla="*/ 2874 h 6084"/>
              <a:gd name="T116" fmla="*/ 5789 w 15110"/>
              <a:gd name="T117" fmla="*/ 2677 h 6084"/>
              <a:gd name="T118" fmla="*/ 6177 w 15110"/>
              <a:gd name="T119" fmla="*/ 3407 h 6084"/>
              <a:gd name="T120" fmla="*/ 5659 w 15110"/>
              <a:gd name="T121" fmla="*/ 3810 h 6084"/>
              <a:gd name="T122" fmla="*/ 6546 w 15110"/>
              <a:gd name="T123" fmla="*/ 3318 h 6084"/>
              <a:gd name="T124" fmla="*/ 6632 w 15110"/>
              <a:gd name="T125" fmla="*/ 5299 h 6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0" h="6084">
                <a:moveTo>
                  <a:pt x="14433" y="1458"/>
                </a:moveTo>
                <a:lnTo>
                  <a:pt x="14433" y="1195"/>
                </a:lnTo>
                <a:lnTo>
                  <a:pt x="15072" y="1195"/>
                </a:lnTo>
                <a:lnTo>
                  <a:pt x="15072" y="946"/>
                </a:lnTo>
                <a:lnTo>
                  <a:pt x="14433" y="946"/>
                </a:lnTo>
                <a:lnTo>
                  <a:pt x="14433" y="694"/>
                </a:lnTo>
                <a:lnTo>
                  <a:pt x="15103" y="694"/>
                </a:lnTo>
                <a:lnTo>
                  <a:pt x="15103" y="446"/>
                </a:lnTo>
                <a:lnTo>
                  <a:pt x="14166" y="446"/>
                </a:lnTo>
                <a:lnTo>
                  <a:pt x="14166" y="1706"/>
                </a:lnTo>
                <a:lnTo>
                  <a:pt x="15110" y="1706"/>
                </a:lnTo>
                <a:lnTo>
                  <a:pt x="15110" y="1458"/>
                </a:lnTo>
                <a:lnTo>
                  <a:pt x="14433" y="1458"/>
                </a:lnTo>
                <a:close/>
                <a:moveTo>
                  <a:pt x="13575" y="1706"/>
                </a:moveTo>
                <a:lnTo>
                  <a:pt x="13843" y="1706"/>
                </a:lnTo>
                <a:lnTo>
                  <a:pt x="13843" y="446"/>
                </a:lnTo>
                <a:lnTo>
                  <a:pt x="13575" y="446"/>
                </a:lnTo>
                <a:lnTo>
                  <a:pt x="13575" y="944"/>
                </a:lnTo>
                <a:lnTo>
                  <a:pt x="13043" y="944"/>
                </a:lnTo>
                <a:lnTo>
                  <a:pt x="13043" y="446"/>
                </a:lnTo>
                <a:lnTo>
                  <a:pt x="12776" y="446"/>
                </a:lnTo>
                <a:lnTo>
                  <a:pt x="12776" y="1706"/>
                </a:lnTo>
                <a:lnTo>
                  <a:pt x="13043" y="1706"/>
                </a:lnTo>
                <a:lnTo>
                  <a:pt x="13043" y="1197"/>
                </a:lnTo>
                <a:lnTo>
                  <a:pt x="13575" y="1197"/>
                </a:lnTo>
                <a:lnTo>
                  <a:pt x="13575" y="1706"/>
                </a:lnTo>
                <a:close/>
                <a:moveTo>
                  <a:pt x="12318" y="857"/>
                </a:moveTo>
                <a:lnTo>
                  <a:pt x="12547" y="715"/>
                </a:lnTo>
                <a:lnTo>
                  <a:pt x="12542" y="706"/>
                </a:lnTo>
                <a:lnTo>
                  <a:pt x="12532" y="690"/>
                </a:lnTo>
                <a:lnTo>
                  <a:pt x="12522" y="675"/>
                </a:lnTo>
                <a:lnTo>
                  <a:pt x="12511" y="659"/>
                </a:lnTo>
                <a:lnTo>
                  <a:pt x="12499" y="643"/>
                </a:lnTo>
                <a:lnTo>
                  <a:pt x="12487" y="629"/>
                </a:lnTo>
                <a:lnTo>
                  <a:pt x="12475" y="615"/>
                </a:lnTo>
                <a:lnTo>
                  <a:pt x="12461" y="602"/>
                </a:lnTo>
                <a:lnTo>
                  <a:pt x="12448" y="588"/>
                </a:lnTo>
                <a:lnTo>
                  <a:pt x="12433" y="576"/>
                </a:lnTo>
                <a:lnTo>
                  <a:pt x="12418" y="564"/>
                </a:lnTo>
                <a:lnTo>
                  <a:pt x="12403" y="552"/>
                </a:lnTo>
                <a:lnTo>
                  <a:pt x="12388" y="539"/>
                </a:lnTo>
                <a:lnTo>
                  <a:pt x="12372" y="529"/>
                </a:lnTo>
                <a:lnTo>
                  <a:pt x="12355" y="518"/>
                </a:lnTo>
                <a:lnTo>
                  <a:pt x="12339" y="508"/>
                </a:lnTo>
                <a:lnTo>
                  <a:pt x="12321" y="499"/>
                </a:lnTo>
                <a:lnTo>
                  <a:pt x="12304" y="490"/>
                </a:lnTo>
                <a:lnTo>
                  <a:pt x="12286" y="482"/>
                </a:lnTo>
                <a:lnTo>
                  <a:pt x="12267" y="474"/>
                </a:lnTo>
                <a:lnTo>
                  <a:pt x="12248" y="467"/>
                </a:lnTo>
                <a:lnTo>
                  <a:pt x="12229" y="460"/>
                </a:lnTo>
                <a:lnTo>
                  <a:pt x="12210" y="454"/>
                </a:lnTo>
                <a:lnTo>
                  <a:pt x="12191" y="447"/>
                </a:lnTo>
                <a:lnTo>
                  <a:pt x="12171" y="442"/>
                </a:lnTo>
                <a:lnTo>
                  <a:pt x="12151" y="438"/>
                </a:lnTo>
                <a:lnTo>
                  <a:pt x="12131" y="434"/>
                </a:lnTo>
                <a:lnTo>
                  <a:pt x="12109" y="431"/>
                </a:lnTo>
                <a:lnTo>
                  <a:pt x="12088" y="428"/>
                </a:lnTo>
                <a:lnTo>
                  <a:pt x="12067" y="426"/>
                </a:lnTo>
                <a:lnTo>
                  <a:pt x="12046" y="424"/>
                </a:lnTo>
                <a:lnTo>
                  <a:pt x="12025" y="423"/>
                </a:lnTo>
                <a:lnTo>
                  <a:pt x="12004" y="423"/>
                </a:lnTo>
                <a:lnTo>
                  <a:pt x="11968" y="424"/>
                </a:lnTo>
                <a:lnTo>
                  <a:pt x="11933" y="426"/>
                </a:lnTo>
                <a:lnTo>
                  <a:pt x="11899" y="430"/>
                </a:lnTo>
                <a:lnTo>
                  <a:pt x="11866" y="435"/>
                </a:lnTo>
                <a:lnTo>
                  <a:pt x="11833" y="442"/>
                </a:lnTo>
                <a:lnTo>
                  <a:pt x="11801" y="451"/>
                </a:lnTo>
                <a:lnTo>
                  <a:pt x="11770" y="461"/>
                </a:lnTo>
                <a:lnTo>
                  <a:pt x="11740" y="472"/>
                </a:lnTo>
                <a:lnTo>
                  <a:pt x="11710" y="485"/>
                </a:lnTo>
                <a:lnTo>
                  <a:pt x="11682" y="498"/>
                </a:lnTo>
                <a:lnTo>
                  <a:pt x="11654" y="513"/>
                </a:lnTo>
                <a:lnTo>
                  <a:pt x="11627" y="530"/>
                </a:lnTo>
                <a:lnTo>
                  <a:pt x="11602" y="547"/>
                </a:lnTo>
                <a:lnTo>
                  <a:pt x="11577" y="567"/>
                </a:lnTo>
                <a:lnTo>
                  <a:pt x="11554" y="587"/>
                </a:lnTo>
                <a:lnTo>
                  <a:pt x="11532" y="608"/>
                </a:lnTo>
                <a:lnTo>
                  <a:pt x="11510" y="630"/>
                </a:lnTo>
                <a:lnTo>
                  <a:pt x="11489" y="654"/>
                </a:lnTo>
                <a:lnTo>
                  <a:pt x="11470" y="678"/>
                </a:lnTo>
                <a:lnTo>
                  <a:pt x="11453" y="703"/>
                </a:lnTo>
                <a:lnTo>
                  <a:pt x="11436" y="729"/>
                </a:lnTo>
                <a:lnTo>
                  <a:pt x="11421" y="757"/>
                </a:lnTo>
                <a:lnTo>
                  <a:pt x="11407" y="785"/>
                </a:lnTo>
                <a:lnTo>
                  <a:pt x="11395" y="814"/>
                </a:lnTo>
                <a:lnTo>
                  <a:pt x="11383" y="844"/>
                </a:lnTo>
                <a:lnTo>
                  <a:pt x="11374" y="876"/>
                </a:lnTo>
                <a:lnTo>
                  <a:pt x="11365" y="907"/>
                </a:lnTo>
                <a:lnTo>
                  <a:pt x="11358" y="939"/>
                </a:lnTo>
                <a:lnTo>
                  <a:pt x="11353" y="973"/>
                </a:lnTo>
                <a:lnTo>
                  <a:pt x="11348" y="1006"/>
                </a:lnTo>
                <a:lnTo>
                  <a:pt x="11346" y="1041"/>
                </a:lnTo>
                <a:lnTo>
                  <a:pt x="11345" y="1076"/>
                </a:lnTo>
                <a:lnTo>
                  <a:pt x="11346" y="1111"/>
                </a:lnTo>
                <a:lnTo>
                  <a:pt x="11348" y="1145"/>
                </a:lnTo>
                <a:lnTo>
                  <a:pt x="11353" y="1180"/>
                </a:lnTo>
                <a:lnTo>
                  <a:pt x="11358" y="1213"/>
                </a:lnTo>
                <a:lnTo>
                  <a:pt x="11365" y="1245"/>
                </a:lnTo>
                <a:lnTo>
                  <a:pt x="11374" y="1277"/>
                </a:lnTo>
                <a:lnTo>
                  <a:pt x="11383" y="1308"/>
                </a:lnTo>
                <a:lnTo>
                  <a:pt x="11395" y="1337"/>
                </a:lnTo>
                <a:lnTo>
                  <a:pt x="11407" y="1367"/>
                </a:lnTo>
                <a:lnTo>
                  <a:pt x="11421" y="1395"/>
                </a:lnTo>
                <a:lnTo>
                  <a:pt x="11436" y="1422"/>
                </a:lnTo>
                <a:lnTo>
                  <a:pt x="11453" y="1449"/>
                </a:lnTo>
                <a:lnTo>
                  <a:pt x="11470" y="1475"/>
                </a:lnTo>
                <a:lnTo>
                  <a:pt x="11489" y="1499"/>
                </a:lnTo>
                <a:lnTo>
                  <a:pt x="11510" y="1522"/>
                </a:lnTo>
                <a:lnTo>
                  <a:pt x="11532" y="1544"/>
                </a:lnTo>
                <a:lnTo>
                  <a:pt x="11554" y="1566"/>
                </a:lnTo>
                <a:lnTo>
                  <a:pt x="11577" y="1586"/>
                </a:lnTo>
                <a:lnTo>
                  <a:pt x="11602" y="1605"/>
                </a:lnTo>
                <a:lnTo>
                  <a:pt x="11627" y="1622"/>
                </a:lnTo>
                <a:lnTo>
                  <a:pt x="11654" y="1638"/>
                </a:lnTo>
                <a:lnTo>
                  <a:pt x="11682" y="1654"/>
                </a:lnTo>
                <a:lnTo>
                  <a:pt x="11710" y="1668"/>
                </a:lnTo>
                <a:lnTo>
                  <a:pt x="11740" y="1680"/>
                </a:lnTo>
                <a:lnTo>
                  <a:pt x="11770" y="1691"/>
                </a:lnTo>
                <a:lnTo>
                  <a:pt x="11801" y="1701"/>
                </a:lnTo>
                <a:lnTo>
                  <a:pt x="11833" y="1709"/>
                </a:lnTo>
                <a:lnTo>
                  <a:pt x="11866" y="1716"/>
                </a:lnTo>
                <a:lnTo>
                  <a:pt x="11899" y="1722"/>
                </a:lnTo>
                <a:lnTo>
                  <a:pt x="11933" y="1726"/>
                </a:lnTo>
                <a:lnTo>
                  <a:pt x="11968" y="1728"/>
                </a:lnTo>
                <a:lnTo>
                  <a:pt x="12004" y="1729"/>
                </a:lnTo>
                <a:lnTo>
                  <a:pt x="12024" y="1728"/>
                </a:lnTo>
                <a:lnTo>
                  <a:pt x="12045" y="1728"/>
                </a:lnTo>
                <a:lnTo>
                  <a:pt x="12065" y="1726"/>
                </a:lnTo>
                <a:lnTo>
                  <a:pt x="12085" y="1724"/>
                </a:lnTo>
                <a:lnTo>
                  <a:pt x="12105" y="1722"/>
                </a:lnTo>
                <a:lnTo>
                  <a:pt x="12125" y="1719"/>
                </a:lnTo>
                <a:lnTo>
                  <a:pt x="12145" y="1715"/>
                </a:lnTo>
                <a:lnTo>
                  <a:pt x="12164" y="1711"/>
                </a:lnTo>
                <a:lnTo>
                  <a:pt x="12183" y="1707"/>
                </a:lnTo>
                <a:lnTo>
                  <a:pt x="12202" y="1701"/>
                </a:lnTo>
                <a:lnTo>
                  <a:pt x="12220" y="1696"/>
                </a:lnTo>
                <a:lnTo>
                  <a:pt x="12238" y="1689"/>
                </a:lnTo>
                <a:lnTo>
                  <a:pt x="12256" y="1683"/>
                </a:lnTo>
                <a:lnTo>
                  <a:pt x="12274" y="1676"/>
                </a:lnTo>
                <a:lnTo>
                  <a:pt x="12292" y="1668"/>
                </a:lnTo>
                <a:lnTo>
                  <a:pt x="12309" y="1660"/>
                </a:lnTo>
                <a:lnTo>
                  <a:pt x="12326" y="1651"/>
                </a:lnTo>
                <a:lnTo>
                  <a:pt x="12342" y="1641"/>
                </a:lnTo>
                <a:lnTo>
                  <a:pt x="12358" y="1631"/>
                </a:lnTo>
                <a:lnTo>
                  <a:pt x="12374" y="1621"/>
                </a:lnTo>
                <a:lnTo>
                  <a:pt x="12389" y="1611"/>
                </a:lnTo>
                <a:lnTo>
                  <a:pt x="12404" y="1599"/>
                </a:lnTo>
                <a:lnTo>
                  <a:pt x="12419" y="1588"/>
                </a:lnTo>
                <a:lnTo>
                  <a:pt x="12433" y="1576"/>
                </a:lnTo>
                <a:lnTo>
                  <a:pt x="12448" y="1563"/>
                </a:lnTo>
                <a:lnTo>
                  <a:pt x="12461" y="1551"/>
                </a:lnTo>
                <a:lnTo>
                  <a:pt x="12474" y="1536"/>
                </a:lnTo>
                <a:lnTo>
                  <a:pt x="12487" y="1522"/>
                </a:lnTo>
                <a:lnTo>
                  <a:pt x="12499" y="1508"/>
                </a:lnTo>
                <a:lnTo>
                  <a:pt x="12511" y="1494"/>
                </a:lnTo>
                <a:lnTo>
                  <a:pt x="12522" y="1478"/>
                </a:lnTo>
                <a:lnTo>
                  <a:pt x="12533" y="1463"/>
                </a:lnTo>
                <a:lnTo>
                  <a:pt x="12539" y="1454"/>
                </a:lnTo>
                <a:lnTo>
                  <a:pt x="12321" y="1296"/>
                </a:lnTo>
                <a:lnTo>
                  <a:pt x="12315" y="1305"/>
                </a:lnTo>
                <a:lnTo>
                  <a:pt x="12301" y="1325"/>
                </a:lnTo>
                <a:lnTo>
                  <a:pt x="12286" y="1343"/>
                </a:lnTo>
                <a:lnTo>
                  <a:pt x="12269" y="1361"/>
                </a:lnTo>
                <a:lnTo>
                  <a:pt x="12252" y="1377"/>
                </a:lnTo>
                <a:lnTo>
                  <a:pt x="12235" y="1392"/>
                </a:lnTo>
                <a:lnTo>
                  <a:pt x="12217" y="1405"/>
                </a:lnTo>
                <a:lnTo>
                  <a:pt x="12198" y="1417"/>
                </a:lnTo>
                <a:lnTo>
                  <a:pt x="12179" y="1428"/>
                </a:lnTo>
                <a:lnTo>
                  <a:pt x="12159" y="1438"/>
                </a:lnTo>
                <a:lnTo>
                  <a:pt x="12139" y="1447"/>
                </a:lnTo>
                <a:lnTo>
                  <a:pt x="12116" y="1454"/>
                </a:lnTo>
                <a:lnTo>
                  <a:pt x="12095" y="1460"/>
                </a:lnTo>
                <a:lnTo>
                  <a:pt x="12072" y="1465"/>
                </a:lnTo>
                <a:lnTo>
                  <a:pt x="12050" y="1468"/>
                </a:lnTo>
                <a:lnTo>
                  <a:pt x="12026" y="1470"/>
                </a:lnTo>
                <a:lnTo>
                  <a:pt x="12002" y="1471"/>
                </a:lnTo>
                <a:lnTo>
                  <a:pt x="11982" y="1470"/>
                </a:lnTo>
                <a:lnTo>
                  <a:pt x="11961" y="1469"/>
                </a:lnTo>
                <a:lnTo>
                  <a:pt x="11941" y="1467"/>
                </a:lnTo>
                <a:lnTo>
                  <a:pt x="11922" y="1463"/>
                </a:lnTo>
                <a:lnTo>
                  <a:pt x="11903" y="1459"/>
                </a:lnTo>
                <a:lnTo>
                  <a:pt x="11884" y="1454"/>
                </a:lnTo>
                <a:lnTo>
                  <a:pt x="11867" y="1449"/>
                </a:lnTo>
                <a:lnTo>
                  <a:pt x="11849" y="1441"/>
                </a:lnTo>
                <a:lnTo>
                  <a:pt x="11832" y="1434"/>
                </a:lnTo>
                <a:lnTo>
                  <a:pt x="11816" y="1425"/>
                </a:lnTo>
                <a:lnTo>
                  <a:pt x="11799" y="1416"/>
                </a:lnTo>
                <a:lnTo>
                  <a:pt x="11784" y="1407"/>
                </a:lnTo>
                <a:lnTo>
                  <a:pt x="11770" y="1396"/>
                </a:lnTo>
                <a:lnTo>
                  <a:pt x="11756" y="1385"/>
                </a:lnTo>
                <a:lnTo>
                  <a:pt x="11742" y="1373"/>
                </a:lnTo>
                <a:lnTo>
                  <a:pt x="11730" y="1361"/>
                </a:lnTo>
                <a:lnTo>
                  <a:pt x="11717" y="1347"/>
                </a:lnTo>
                <a:lnTo>
                  <a:pt x="11706" y="1332"/>
                </a:lnTo>
                <a:lnTo>
                  <a:pt x="11695" y="1318"/>
                </a:lnTo>
                <a:lnTo>
                  <a:pt x="11685" y="1303"/>
                </a:lnTo>
                <a:lnTo>
                  <a:pt x="11676" y="1287"/>
                </a:lnTo>
                <a:lnTo>
                  <a:pt x="11667" y="1271"/>
                </a:lnTo>
                <a:lnTo>
                  <a:pt x="11658" y="1254"/>
                </a:lnTo>
                <a:lnTo>
                  <a:pt x="11651" y="1235"/>
                </a:lnTo>
                <a:lnTo>
                  <a:pt x="11645" y="1217"/>
                </a:lnTo>
                <a:lnTo>
                  <a:pt x="11639" y="1199"/>
                </a:lnTo>
                <a:lnTo>
                  <a:pt x="11634" y="1180"/>
                </a:lnTo>
                <a:lnTo>
                  <a:pt x="11630" y="1160"/>
                </a:lnTo>
                <a:lnTo>
                  <a:pt x="11627" y="1139"/>
                </a:lnTo>
                <a:lnTo>
                  <a:pt x="11625" y="1119"/>
                </a:lnTo>
                <a:lnTo>
                  <a:pt x="11623" y="1098"/>
                </a:lnTo>
                <a:lnTo>
                  <a:pt x="11623" y="1076"/>
                </a:lnTo>
                <a:lnTo>
                  <a:pt x="11623" y="1055"/>
                </a:lnTo>
                <a:lnTo>
                  <a:pt x="11625" y="1033"/>
                </a:lnTo>
                <a:lnTo>
                  <a:pt x="11627" y="1013"/>
                </a:lnTo>
                <a:lnTo>
                  <a:pt x="11630" y="993"/>
                </a:lnTo>
                <a:lnTo>
                  <a:pt x="11634" y="973"/>
                </a:lnTo>
                <a:lnTo>
                  <a:pt x="11639" y="954"/>
                </a:lnTo>
                <a:lnTo>
                  <a:pt x="11644" y="934"/>
                </a:lnTo>
                <a:lnTo>
                  <a:pt x="11651" y="916"/>
                </a:lnTo>
                <a:lnTo>
                  <a:pt x="11658" y="899"/>
                </a:lnTo>
                <a:lnTo>
                  <a:pt x="11666" y="882"/>
                </a:lnTo>
                <a:lnTo>
                  <a:pt x="11675" y="866"/>
                </a:lnTo>
                <a:lnTo>
                  <a:pt x="11685" y="850"/>
                </a:lnTo>
                <a:lnTo>
                  <a:pt x="11695" y="834"/>
                </a:lnTo>
                <a:lnTo>
                  <a:pt x="11705" y="819"/>
                </a:lnTo>
                <a:lnTo>
                  <a:pt x="11717" y="805"/>
                </a:lnTo>
                <a:lnTo>
                  <a:pt x="11729" y="792"/>
                </a:lnTo>
                <a:lnTo>
                  <a:pt x="11742" y="779"/>
                </a:lnTo>
                <a:lnTo>
                  <a:pt x="11755" y="768"/>
                </a:lnTo>
                <a:lnTo>
                  <a:pt x="11769" y="756"/>
                </a:lnTo>
                <a:lnTo>
                  <a:pt x="11784" y="745"/>
                </a:lnTo>
                <a:lnTo>
                  <a:pt x="11799" y="735"/>
                </a:lnTo>
                <a:lnTo>
                  <a:pt x="11816" y="726"/>
                </a:lnTo>
                <a:lnTo>
                  <a:pt x="11832" y="718"/>
                </a:lnTo>
                <a:lnTo>
                  <a:pt x="11849" y="711"/>
                </a:lnTo>
                <a:lnTo>
                  <a:pt x="11866" y="704"/>
                </a:lnTo>
                <a:lnTo>
                  <a:pt x="11884" y="698"/>
                </a:lnTo>
                <a:lnTo>
                  <a:pt x="11902" y="693"/>
                </a:lnTo>
                <a:lnTo>
                  <a:pt x="11921" y="689"/>
                </a:lnTo>
                <a:lnTo>
                  <a:pt x="11941" y="686"/>
                </a:lnTo>
                <a:lnTo>
                  <a:pt x="11960" y="684"/>
                </a:lnTo>
                <a:lnTo>
                  <a:pt x="11982" y="682"/>
                </a:lnTo>
                <a:lnTo>
                  <a:pt x="12002" y="682"/>
                </a:lnTo>
                <a:lnTo>
                  <a:pt x="12026" y="683"/>
                </a:lnTo>
                <a:lnTo>
                  <a:pt x="12050" y="685"/>
                </a:lnTo>
                <a:lnTo>
                  <a:pt x="12073" y="688"/>
                </a:lnTo>
                <a:lnTo>
                  <a:pt x="12095" y="693"/>
                </a:lnTo>
                <a:lnTo>
                  <a:pt x="12117" y="699"/>
                </a:lnTo>
                <a:lnTo>
                  <a:pt x="12139" y="706"/>
                </a:lnTo>
                <a:lnTo>
                  <a:pt x="12160" y="715"/>
                </a:lnTo>
                <a:lnTo>
                  <a:pt x="12180" y="724"/>
                </a:lnTo>
                <a:lnTo>
                  <a:pt x="12199" y="735"/>
                </a:lnTo>
                <a:lnTo>
                  <a:pt x="12218" y="749"/>
                </a:lnTo>
                <a:lnTo>
                  <a:pt x="12235" y="762"/>
                </a:lnTo>
                <a:lnTo>
                  <a:pt x="12252" y="777"/>
                </a:lnTo>
                <a:lnTo>
                  <a:pt x="12268" y="793"/>
                </a:lnTo>
                <a:lnTo>
                  <a:pt x="12284" y="810"/>
                </a:lnTo>
                <a:lnTo>
                  <a:pt x="12299" y="828"/>
                </a:lnTo>
                <a:lnTo>
                  <a:pt x="12312" y="848"/>
                </a:lnTo>
                <a:lnTo>
                  <a:pt x="12318" y="857"/>
                </a:lnTo>
                <a:close/>
                <a:moveTo>
                  <a:pt x="11907" y="3631"/>
                </a:moveTo>
                <a:lnTo>
                  <a:pt x="11255" y="3631"/>
                </a:lnTo>
                <a:lnTo>
                  <a:pt x="11255" y="2623"/>
                </a:lnTo>
                <a:lnTo>
                  <a:pt x="10988" y="2623"/>
                </a:lnTo>
                <a:lnTo>
                  <a:pt x="10988" y="3883"/>
                </a:lnTo>
                <a:lnTo>
                  <a:pt x="11907" y="3883"/>
                </a:lnTo>
                <a:lnTo>
                  <a:pt x="11907" y="3631"/>
                </a:lnTo>
                <a:close/>
                <a:moveTo>
                  <a:pt x="10440" y="812"/>
                </a:moveTo>
                <a:lnTo>
                  <a:pt x="10440" y="805"/>
                </a:lnTo>
                <a:lnTo>
                  <a:pt x="10441" y="797"/>
                </a:lnTo>
                <a:lnTo>
                  <a:pt x="10442" y="790"/>
                </a:lnTo>
                <a:lnTo>
                  <a:pt x="10444" y="783"/>
                </a:lnTo>
                <a:lnTo>
                  <a:pt x="10446" y="776"/>
                </a:lnTo>
                <a:lnTo>
                  <a:pt x="10449" y="769"/>
                </a:lnTo>
                <a:lnTo>
                  <a:pt x="10452" y="763"/>
                </a:lnTo>
                <a:lnTo>
                  <a:pt x="10456" y="756"/>
                </a:lnTo>
                <a:lnTo>
                  <a:pt x="10465" y="743"/>
                </a:lnTo>
                <a:lnTo>
                  <a:pt x="10475" y="732"/>
                </a:lnTo>
                <a:lnTo>
                  <a:pt x="10487" y="721"/>
                </a:lnTo>
                <a:lnTo>
                  <a:pt x="10501" y="712"/>
                </a:lnTo>
                <a:lnTo>
                  <a:pt x="10516" y="704"/>
                </a:lnTo>
                <a:lnTo>
                  <a:pt x="10533" y="696"/>
                </a:lnTo>
                <a:lnTo>
                  <a:pt x="10552" y="690"/>
                </a:lnTo>
                <a:lnTo>
                  <a:pt x="10572" y="685"/>
                </a:lnTo>
                <a:lnTo>
                  <a:pt x="10594" y="680"/>
                </a:lnTo>
                <a:lnTo>
                  <a:pt x="10616" y="677"/>
                </a:lnTo>
                <a:lnTo>
                  <a:pt x="10640" y="676"/>
                </a:lnTo>
                <a:lnTo>
                  <a:pt x="10665" y="675"/>
                </a:lnTo>
                <a:lnTo>
                  <a:pt x="10687" y="675"/>
                </a:lnTo>
                <a:lnTo>
                  <a:pt x="10709" y="676"/>
                </a:lnTo>
                <a:lnTo>
                  <a:pt x="10731" y="679"/>
                </a:lnTo>
                <a:lnTo>
                  <a:pt x="10753" y="681"/>
                </a:lnTo>
                <a:lnTo>
                  <a:pt x="10775" y="685"/>
                </a:lnTo>
                <a:lnTo>
                  <a:pt x="10796" y="689"/>
                </a:lnTo>
                <a:lnTo>
                  <a:pt x="10818" y="695"/>
                </a:lnTo>
                <a:lnTo>
                  <a:pt x="10839" y="701"/>
                </a:lnTo>
                <a:lnTo>
                  <a:pt x="10861" y="708"/>
                </a:lnTo>
                <a:lnTo>
                  <a:pt x="10882" y="715"/>
                </a:lnTo>
                <a:lnTo>
                  <a:pt x="10904" y="724"/>
                </a:lnTo>
                <a:lnTo>
                  <a:pt x="10925" y="733"/>
                </a:lnTo>
                <a:lnTo>
                  <a:pt x="10946" y="743"/>
                </a:lnTo>
                <a:lnTo>
                  <a:pt x="10967" y="755"/>
                </a:lnTo>
                <a:lnTo>
                  <a:pt x="10988" y="766"/>
                </a:lnTo>
                <a:lnTo>
                  <a:pt x="11009" y="778"/>
                </a:lnTo>
                <a:lnTo>
                  <a:pt x="11018" y="784"/>
                </a:lnTo>
                <a:lnTo>
                  <a:pt x="11140" y="573"/>
                </a:lnTo>
                <a:lnTo>
                  <a:pt x="11146" y="564"/>
                </a:lnTo>
                <a:lnTo>
                  <a:pt x="11137" y="558"/>
                </a:lnTo>
                <a:lnTo>
                  <a:pt x="11108" y="541"/>
                </a:lnTo>
                <a:lnTo>
                  <a:pt x="11080" y="526"/>
                </a:lnTo>
                <a:lnTo>
                  <a:pt x="11051" y="511"/>
                </a:lnTo>
                <a:lnTo>
                  <a:pt x="11022" y="498"/>
                </a:lnTo>
                <a:lnTo>
                  <a:pt x="10993" y="487"/>
                </a:lnTo>
                <a:lnTo>
                  <a:pt x="10965" y="476"/>
                </a:lnTo>
                <a:lnTo>
                  <a:pt x="10936" y="466"/>
                </a:lnTo>
                <a:lnTo>
                  <a:pt x="10907" y="457"/>
                </a:lnTo>
                <a:lnTo>
                  <a:pt x="10877" y="450"/>
                </a:lnTo>
                <a:lnTo>
                  <a:pt x="10847" y="442"/>
                </a:lnTo>
                <a:lnTo>
                  <a:pt x="10817" y="437"/>
                </a:lnTo>
                <a:lnTo>
                  <a:pt x="10787" y="432"/>
                </a:lnTo>
                <a:lnTo>
                  <a:pt x="10756" y="429"/>
                </a:lnTo>
                <a:lnTo>
                  <a:pt x="10724" y="427"/>
                </a:lnTo>
                <a:lnTo>
                  <a:pt x="10692" y="425"/>
                </a:lnTo>
                <a:lnTo>
                  <a:pt x="10660" y="425"/>
                </a:lnTo>
                <a:lnTo>
                  <a:pt x="10636" y="425"/>
                </a:lnTo>
                <a:lnTo>
                  <a:pt x="10613" y="426"/>
                </a:lnTo>
                <a:lnTo>
                  <a:pt x="10590" y="428"/>
                </a:lnTo>
                <a:lnTo>
                  <a:pt x="10566" y="430"/>
                </a:lnTo>
                <a:lnTo>
                  <a:pt x="10543" y="434"/>
                </a:lnTo>
                <a:lnTo>
                  <a:pt x="10520" y="438"/>
                </a:lnTo>
                <a:lnTo>
                  <a:pt x="10498" y="443"/>
                </a:lnTo>
                <a:lnTo>
                  <a:pt x="10476" y="449"/>
                </a:lnTo>
                <a:lnTo>
                  <a:pt x="10454" y="456"/>
                </a:lnTo>
                <a:lnTo>
                  <a:pt x="10433" y="463"/>
                </a:lnTo>
                <a:lnTo>
                  <a:pt x="10411" y="471"/>
                </a:lnTo>
                <a:lnTo>
                  <a:pt x="10391" y="479"/>
                </a:lnTo>
                <a:lnTo>
                  <a:pt x="10371" y="489"/>
                </a:lnTo>
                <a:lnTo>
                  <a:pt x="10351" y="499"/>
                </a:lnTo>
                <a:lnTo>
                  <a:pt x="10333" y="510"/>
                </a:lnTo>
                <a:lnTo>
                  <a:pt x="10315" y="522"/>
                </a:lnTo>
                <a:lnTo>
                  <a:pt x="10298" y="534"/>
                </a:lnTo>
                <a:lnTo>
                  <a:pt x="10281" y="549"/>
                </a:lnTo>
                <a:lnTo>
                  <a:pt x="10265" y="563"/>
                </a:lnTo>
                <a:lnTo>
                  <a:pt x="10250" y="578"/>
                </a:lnTo>
                <a:lnTo>
                  <a:pt x="10236" y="594"/>
                </a:lnTo>
                <a:lnTo>
                  <a:pt x="10223" y="611"/>
                </a:lnTo>
                <a:lnTo>
                  <a:pt x="10211" y="629"/>
                </a:lnTo>
                <a:lnTo>
                  <a:pt x="10201" y="648"/>
                </a:lnTo>
                <a:lnTo>
                  <a:pt x="10191" y="667"/>
                </a:lnTo>
                <a:lnTo>
                  <a:pt x="10182" y="688"/>
                </a:lnTo>
                <a:lnTo>
                  <a:pt x="10175" y="709"/>
                </a:lnTo>
                <a:lnTo>
                  <a:pt x="10169" y="731"/>
                </a:lnTo>
                <a:lnTo>
                  <a:pt x="10164" y="754"/>
                </a:lnTo>
                <a:lnTo>
                  <a:pt x="10160" y="778"/>
                </a:lnTo>
                <a:lnTo>
                  <a:pt x="10158" y="802"/>
                </a:lnTo>
                <a:lnTo>
                  <a:pt x="10158" y="828"/>
                </a:lnTo>
                <a:lnTo>
                  <a:pt x="10158" y="848"/>
                </a:lnTo>
                <a:lnTo>
                  <a:pt x="10159" y="866"/>
                </a:lnTo>
                <a:lnTo>
                  <a:pt x="10161" y="884"/>
                </a:lnTo>
                <a:lnTo>
                  <a:pt x="10163" y="901"/>
                </a:lnTo>
                <a:lnTo>
                  <a:pt x="10167" y="918"/>
                </a:lnTo>
                <a:lnTo>
                  <a:pt x="10171" y="934"/>
                </a:lnTo>
                <a:lnTo>
                  <a:pt x="10176" y="951"/>
                </a:lnTo>
                <a:lnTo>
                  <a:pt x="10181" y="967"/>
                </a:lnTo>
                <a:lnTo>
                  <a:pt x="10187" y="981"/>
                </a:lnTo>
                <a:lnTo>
                  <a:pt x="10194" y="996"/>
                </a:lnTo>
                <a:lnTo>
                  <a:pt x="10202" y="1010"/>
                </a:lnTo>
                <a:lnTo>
                  <a:pt x="10211" y="1023"/>
                </a:lnTo>
                <a:lnTo>
                  <a:pt x="10220" y="1036"/>
                </a:lnTo>
                <a:lnTo>
                  <a:pt x="10230" y="1049"/>
                </a:lnTo>
                <a:lnTo>
                  <a:pt x="10241" y="1061"/>
                </a:lnTo>
                <a:lnTo>
                  <a:pt x="10252" y="1073"/>
                </a:lnTo>
                <a:lnTo>
                  <a:pt x="10265" y="1084"/>
                </a:lnTo>
                <a:lnTo>
                  <a:pt x="10279" y="1095"/>
                </a:lnTo>
                <a:lnTo>
                  <a:pt x="10292" y="1105"/>
                </a:lnTo>
                <a:lnTo>
                  <a:pt x="10307" y="1114"/>
                </a:lnTo>
                <a:lnTo>
                  <a:pt x="10322" y="1123"/>
                </a:lnTo>
                <a:lnTo>
                  <a:pt x="10338" y="1132"/>
                </a:lnTo>
                <a:lnTo>
                  <a:pt x="10355" y="1140"/>
                </a:lnTo>
                <a:lnTo>
                  <a:pt x="10373" y="1149"/>
                </a:lnTo>
                <a:lnTo>
                  <a:pt x="10391" y="1156"/>
                </a:lnTo>
                <a:lnTo>
                  <a:pt x="10410" y="1163"/>
                </a:lnTo>
                <a:lnTo>
                  <a:pt x="10431" y="1169"/>
                </a:lnTo>
                <a:lnTo>
                  <a:pt x="10452" y="1175"/>
                </a:lnTo>
                <a:lnTo>
                  <a:pt x="10473" y="1180"/>
                </a:lnTo>
                <a:lnTo>
                  <a:pt x="10496" y="1185"/>
                </a:lnTo>
                <a:lnTo>
                  <a:pt x="10519" y="1190"/>
                </a:lnTo>
                <a:lnTo>
                  <a:pt x="10542" y="1194"/>
                </a:lnTo>
                <a:lnTo>
                  <a:pt x="10621" y="1206"/>
                </a:lnTo>
                <a:lnTo>
                  <a:pt x="10655" y="1212"/>
                </a:lnTo>
                <a:lnTo>
                  <a:pt x="10686" y="1218"/>
                </a:lnTo>
                <a:lnTo>
                  <a:pt x="10714" y="1224"/>
                </a:lnTo>
                <a:lnTo>
                  <a:pt x="10741" y="1230"/>
                </a:lnTo>
                <a:lnTo>
                  <a:pt x="10764" y="1236"/>
                </a:lnTo>
                <a:lnTo>
                  <a:pt x="10784" y="1243"/>
                </a:lnTo>
                <a:lnTo>
                  <a:pt x="10802" y="1251"/>
                </a:lnTo>
                <a:lnTo>
                  <a:pt x="10818" y="1259"/>
                </a:lnTo>
                <a:lnTo>
                  <a:pt x="10832" y="1267"/>
                </a:lnTo>
                <a:lnTo>
                  <a:pt x="10843" y="1275"/>
                </a:lnTo>
                <a:lnTo>
                  <a:pt x="10853" y="1285"/>
                </a:lnTo>
                <a:lnTo>
                  <a:pt x="10861" y="1294"/>
                </a:lnTo>
                <a:lnTo>
                  <a:pt x="10866" y="1305"/>
                </a:lnTo>
                <a:lnTo>
                  <a:pt x="10870" y="1316"/>
                </a:lnTo>
                <a:lnTo>
                  <a:pt x="10873" y="1328"/>
                </a:lnTo>
                <a:lnTo>
                  <a:pt x="10874" y="1340"/>
                </a:lnTo>
                <a:lnTo>
                  <a:pt x="10873" y="1350"/>
                </a:lnTo>
                <a:lnTo>
                  <a:pt x="10872" y="1358"/>
                </a:lnTo>
                <a:lnTo>
                  <a:pt x="10871" y="1366"/>
                </a:lnTo>
                <a:lnTo>
                  <a:pt x="10868" y="1374"/>
                </a:lnTo>
                <a:lnTo>
                  <a:pt x="10865" y="1382"/>
                </a:lnTo>
                <a:lnTo>
                  <a:pt x="10862" y="1389"/>
                </a:lnTo>
                <a:lnTo>
                  <a:pt x="10858" y="1396"/>
                </a:lnTo>
                <a:lnTo>
                  <a:pt x="10854" y="1403"/>
                </a:lnTo>
                <a:lnTo>
                  <a:pt x="10849" y="1409"/>
                </a:lnTo>
                <a:lnTo>
                  <a:pt x="10843" y="1415"/>
                </a:lnTo>
                <a:lnTo>
                  <a:pt x="10837" y="1421"/>
                </a:lnTo>
                <a:lnTo>
                  <a:pt x="10831" y="1426"/>
                </a:lnTo>
                <a:lnTo>
                  <a:pt x="10817" y="1436"/>
                </a:lnTo>
                <a:lnTo>
                  <a:pt x="10801" y="1445"/>
                </a:lnTo>
                <a:lnTo>
                  <a:pt x="10784" y="1454"/>
                </a:lnTo>
                <a:lnTo>
                  <a:pt x="10767" y="1461"/>
                </a:lnTo>
                <a:lnTo>
                  <a:pt x="10747" y="1467"/>
                </a:lnTo>
                <a:lnTo>
                  <a:pt x="10727" y="1471"/>
                </a:lnTo>
                <a:lnTo>
                  <a:pt x="10706" y="1475"/>
                </a:lnTo>
                <a:lnTo>
                  <a:pt x="10685" y="1477"/>
                </a:lnTo>
                <a:lnTo>
                  <a:pt x="10664" y="1479"/>
                </a:lnTo>
                <a:lnTo>
                  <a:pt x="10643" y="1479"/>
                </a:lnTo>
                <a:lnTo>
                  <a:pt x="10612" y="1479"/>
                </a:lnTo>
                <a:lnTo>
                  <a:pt x="10582" y="1476"/>
                </a:lnTo>
                <a:lnTo>
                  <a:pt x="10552" y="1473"/>
                </a:lnTo>
                <a:lnTo>
                  <a:pt x="10523" y="1468"/>
                </a:lnTo>
                <a:lnTo>
                  <a:pt x="10495" y="1462"/>
                </a:lnTo>
                <a:lnTo>
                  <a:pt x="10469" y="1455"/>
                </a:lnTo>
                <a:lnTo>
                  <a:pt x="10442" y="1447"/>
                </a:lnTo>
                <a:lnTo>
                  <a:pt x="10416" y="1437"/>
                </a:lnTo>
                <a:lnTo>
                  <a:pt x="10392" y="1427"/>
                </a:lnTo>
                <a:lnTo>
                  <a:pt x="10369" y="1417"/>
                </a:lnTo>
                <a:lnTo>
                  <a:pt x="10347" y="1406"/>
                </a:lnTo>
                <a:lnTo>
                  <a:pt x="10326" y="1395"/>
                </a:lnTo>
                <a:lnTo>
                  <a:pt x="10307" y="1384"/>
                </a:lnTo>
                <a:lnTo>
                  <a:pt x="10289" y="1372"/>
                </a:lnTo>
                <a:lnTo>
                  <a:pt x="10272" y="1360"/>
                </a:lnTo>
                <a:lnTo>
                  <a:pt x="10256" y="1348"/>
                </a:lnTo>
                <a:lnTo>
                  <a:pt x="10246" y="1340"/>
                </a:lnTo>
                <a:lnTo>
                  <a:pt x="10107" y="1558"/>
                </a:lnTo>
                <a:lnTo>
                  <a:pt x="10115" y="1564"/>
                </a:lnTo>
                <a:lnTo>
                  <a:pt x="10139" y="1583"/>
                </a:lnTo>
                <a:lnTo>
                  <a:pt x="10165" y="1600"/>
                </a:lnTo>
                <a:lnTo>
                  <a:pt x="10193" y="1617"/>
                </a:lnTo>
                <a:lnTo>
                  <a:pt x="10222" y="1633"/>
                </a:lnTo>
                <a:lnTo>
                  <a:pt x="10252" y="1648"/>
                </a:lnTo>
                <a:lnTo>
                  <a:pt x="10284" y="1661"/>
                </a:lnTo>
                <a:lnTo>
                  <a:pt x="10316" y="1674"/>
                </a:lnTo>
                <a:lnTo>
                  <a:pt x="10349" y="1685"/>
                </a:lnTo>
                <a:lnTo>
                  <a:pt x="10383" y="1695"/>
                </a:lnTo>
                <a:lnTo>
                  <a:pt x="10418" y="1703"/>
                </a:lnTo>
                <a:lnTo>
                  <a:pt x="10455" y="1711"/>
                </a:lnTo>
                <a:lnTo>
                  <a:pt x="10491" y="1717"/>
                </a:lnTo>
                <a:lnTo>
                  <a:pt x="10528" y="1722"/>
                </a:lnTo>
                <a:lnTo>
                  <a:pt x="10565" y="1725"/>
                </a:lnTo>
                <a:lnTo>
                  <a:pt x="10604" y="1727"/>
                </a:lnTo>
                <a:lnTo>
                  <a:pt x="10641" y="1728"/>
                </a:lnTo>
                <a:lnTo>
                  <a:pt x="10676" y="1727"/>
                </a:lnTo>
                <a:lnTo>
                  <a:pt x="10709" y="1725"/>
                </a:lnTo>
                <a:lnTo>
                  <a:pt x="10742" y="1722"/>
                </a:lnTo>
                <a:lnTo>
                  <a:pt x="10773" y="1718"/>
                </a:lnTo>
                <a:lnTo>
                  <a:pt x="10802" y="1713"/>
                </a:lnTo>
                <a:lnTo>
                  <a:pt x="10830" y="1706"/>
                </a:lnTo>
                <a:lnTo>
                  <a:pt x="10857" y="1699"/>
                </a:lnTo>
                <a:lnTo>
                  <a:pt x="10882" y="1690"/>
                </a:lnTo>
                <a:lnTo>
                  <a:pt x="10907" y="1681"/>
                </a:lnTo>
                <a:lnTo>
                  <a:pt x="10930" y="1671"/>
                </a:lnTo>
                <a:lnTo>
                  <a:pt x="10951" y="1660"/>
                </a:lnTo>
                <a:lnTo>
                  <a:pt x="10972" y="1648"/>
                </a:lnTo>
                <a:lnTo>
                  <a:pt x="10991" y="1635"/>
                </a:lnTo>
                <a:lnTo>
                  <a:pt x="11009" y="1621"/>
                </a:lnTo>
                <a:lnTo>
                  <a:pt x="11026" y="1607"/>
                </a:lnTo>
                <a:lnTo>
                  <a:pt x="11043" y="1593"/>
                </a:lnTo>
                <a:lnTo>
                  <a:pt x="11057" y="1578"/>
                </a:lnTo>
                <a:lnTo>
                  <a:pt x="11071" y="1562"/>
                </a:lnTo>
                <a:lnTo>
                  <a:pt x="11083" y="1546"/>
                </a:lnTo>
                <a:lnTo>
                  <a:pt x="11094" y="1529"/>
                </a:lnTo>
                <a:lnTo>
                  <a:pt x="11105" y="1512"/>
                </a:lnTo>
                <a:lnTo>
                  <a:pt x="11114" y="1495"/>
                </a:lnTo>
                <a:lnTo>
                  <a:pt x="11122" y="1477"/>
                </a:lnTo>
                <a:lnTo>
                  <a:pt x="11130" y="1460"/>
                </a:lnTo>
                <a:lnTo>
                  <a:pt x="11136" y="1441"/>
                </a:lnTo>
                <a:lnTo>
                  <a:pt x="11142" y="1423"/>
                </a:lnTo>
                <a:lnTo>
                  <a:pt x="11147" y="1405"/>
                </a:lnTo>
                <a:lnTo>
                  <a:pt x="11150" y="1387"/>
                </a:lnTo>
                <a:lnTo>
                  <a:pt x="11153" y="1369"/>
                </a:lnTo>
                <a:lnTo>
                  <a:pt x="11155" y="1351"/>
                </a:lnTo>
                <a:lnTo>
                  <a:pt x="11156" y="1332"/>
                </a:lnTo>
                <a:lnTo>
                  <a:pt x="11157" y="1314"/>
                </a:lnTo>
                <a:lnTo>
                  <a:pt x="11156" y="1296"/>
                </a:lnTo>
                <a:lnTo>
                  <a:pt x="11155" y="1279"/>
                </a:lnTo>
                <a:lnTo>
                  <a:pt x="11153" y="1262"/>
                </a:lnTo>
                <a:lnTo>
                  <a:pt x="11151" y="1245"/>
                </a:lnTo>
                <a:lnTo>
                  <a:pt x="11147" y="1229"/>
                </a:lnTo>
                <a:lnTo>
                  <a:pt x="11143" y="1213"/>
                </a:lnTo>
                <a:lnTo>
                  <a:pt x="11138" y="1198"/>
                </a:lnTo>
                <a:lnTo>
                  <a:pt x="11132" y="1183"/>
                </a:lnTo>
                <a:lnTo>
                  <a:pt x="11125" y="1169"/>
                </a:lnTo>
                <a:lnTo>
                  <a:pt x="11118" y="1155"/>
                </a:lnTo>
                <a:lnTo>
                  <a:pt x="11109" y="1141"/>
                </a:lnTo>
                <a:lnTo>
                  <a:pt x="11100" y="1127"/>
                </a:lnTo>
                <a:lnTo>
                  <a:pt x="11091" y="1115"/>
                </a:lnTo>
                <a:lnTo>
                  <a:pt x="11080" y="1103"/>
                </a:lnTo>
                <a:lnTo>
                  <a:pt x="11069" y="1091"/>
                </a:lnTo>
                <a:lnTo>
                  <a:pt x="11057" y="1080"/>
                </a:lnTo>
                <a:lnTo>
                  <a:pt x="11044" y="1069"/>
                </a:lnTo>
                <a:lnTo>
                  <a:pt x="11029" y="1058"/>
                </a:lnTo>
                <a:lnTo>
                  <a:pt x="11014" y="1048"/>
                </a:lnTo>
                <a:lnTo>
                  <a:pt x="10999" y="1038"/>
                </a:lnTo>
                <a:lnTo>
                  <a:pt x="10983" y="1029"/>
                </a:lnTo>
                <a:lnTo>
                  <a:pt x="10966" y="1020"/>
                </a:lnTo>
                <a:lnTo>
                  <a:pt x="10949" y="1012"/>
                </a:lnTo>
                <a:lnTo>
                  <a:pt x="10931" y="1004"/>
                </a:lnTo>
                <a:lnTo>
                  <a:pt x="10911" y="996"/>
                </a:lnTo>
                <a:lnTo>
                  <a:pt x="10892" y="989"/>
                </a:lnTo>
                <a:lnTo>
                  <a:pt x="10870" y="983"/>
                </a:lnTo>
                <a:lnTo>
                  <a:pt x="10849" y="977"/>
                </a:lnTo>
                <a:lnTo>
                  <a:pt x="10826" y="971"/>
                </a:lnTo>
                <a:lnTo>
                  <a:pt x="10803" y="966"/>
                </a:lnTo>
                <a:lnTo>
                  <a:pt x="10780" y="961"/>
                </a:lnTo>
                <a:lnTo>
                  <a:pt x="10755" y="957"/>
                </a:lnTo>
                <a:lnTo>
                  <a:pt x="10685" y="944"/>
                </a:lnTo>
                <a:lnTo>
                  <a:pt x="10656" y="939"/>
                </a:lnTo>
                <a:lnTo>
                  <a:pt x="10628" y="934"/>
                </a:lnTo>
                <a:lnTo>
                  <a:pt x="10602" y="929"/>
                </a:lnTo>
                <a:lnTo>
                  <a:pt x="10579" y="923"/>
                </a:lnTo>
                <a:lnTo>
                  <a:pt x="10556" y="918"/>
                </a:lnTo>
                <a:lnTo>
                  <a:pt x="10536" y="911"/>
                </a:lnTo>
                <a:lnTo>
                  <a:pt x="10518" y="905"/>
                </a:lnTo>
                <a:lnTo>
                  <a:pt x="10501" y="898"/>
                </a:lnTo>
                <a:lnTo>
                  <a:pt x="10487" y="890"/>
                </a:lnTo>
                <a:lnTo>
                  <a:pt x="10475" y="881"/>
                </a:lnTo>
                <a:lnTo>
                  <a:pt x="10469" y="877"/>
                </a:lnTo>
                <a:lnTo>
                  <a:pt x="10464" y="872"/>
                </a:lnTo>
                <a:lnTo>
                  <a:pt x="10459" y="868"/>
                </a:lnTo>
                <a:lnTo>
                  <a:pt x="10455" y="862"/>
                </a:lnTo>
                <a:lnTo>
                  <a:pt x="10452" y="857"/>
                </a:lnTo>
                <a:lnTo>
                  <a:pt x="10449" y="852"/>
                </a:lnTo>
                <a:lnTo>
                  <a:pt x="10446" y="845"/>
                </a:lnTo>
                <a:lnTo>
                  <a:pt x="10444" y="839"/>
                </a:lnTo>
                <a:lnTo>
                  <a:pt x="10442" y="833"/>
                </a:lnTo>
                <a:lnTo>
                  <a:pt x="10441" y="826"/>
                </a:lnTo>
                <a:lnTo>
                  <a:pt x="10440" y="819"/>
                </a:lnTo>
                <a:lnTo>
                  <a:pt x="10440" y="812"/>
                </a:lnTo>
                <a:close/>
                <a:moveTo>
                  <a:pt x="10134" y="3648"/>
                </a:moveTo>
                <a:lnTo>
                  <a:pt x="10110" y="3647"/>
                </a:lnTo>
                <a:lnTo>
                  <a:pt x="10086" y="3646"/>
                </a:lnTo>
                <a:lnTo>
                  <a:pt x="10062" y="3642"/>
                </a:lnTo>
                <a:lnTo>
                  <a:pt x="10038" y="3636"/>
                </a:lnTo>
                <a:lnTo>
                  <a:pt x="10027" y="3633"/>
                </a:lnTo>
                <a:lnTo>
                  <a:pt x="10015" y="3629"/>
                </a:lnTo>
                <a:lnTo>
                  <a:pt x="10004" y="3625"/>
                </a:lnTo>
                <a:lnTo>
                  <a:pt x="9993" y="3620"/>
                </a:lnTo>
                <a:lnTo>
                  <a:pt x="9982" y="3614"/>
                </a:lnTo>
                <a:lnTo>
                  <a:pt x="9971" y="3608"/>
                </a:lnTo>
                <a:lnTo>
                  <a:pt x="9961" y="3601"/>
                </a:lnTo>
                <a:lnTo>
                  <a:pt x="9950" y="3594"/>
                </a:lnTo>
                <a:lnTo>
                  <a:pt x="9940" y="3586"/>
                </a:lnTo>
                <a:lnTo>
                  <a:pt x="9931" y="3577"/>
                </a:lnTo>
                <a:lnTo>
                  <a:pt x="9922" y="3568"/>
                </a:lnTo>
                <a:lnTo>
                  <a:pt x="9914" y="3558"/>
                </a:lnTo>
                <a:lnTo>
                  <a:pt x="9906" y="3547"/>
                </a:lnTo>
                <a:lnTo>
                  <a:pt x="9898" y="3534"/>
                </a:lnTo>
                <a:lnTo>
                  <a:pt x="9891" y="3521"/>
                </a:lnTo>
                <a:lnTo>
                  <a:pt x="9885" y="3508"/>
                </a:lnTo>
                <a:lnTo>
                  <a:pt x="9880" y="3494"/>
                </a:lnTo>
                <a:lnTo>
                  <a:pt x="9875" y="3478"/>
                </a:lnTo>
                <a:lnTo>
                  <a:pt x="9870" y="3462"/>
                </a:lnTo>
                <a:lnTo>
                  <a:pt x="9867" y="3445"/>
                </a:lnTo>
                <a:lnTo>
                  <a:pt x="9864" y="3426"/>
                </a:lnTo>
                <a:lnTo>
                  <a:pt x="9862" y="3407"/>
                </a:lnTo>
                <a:lnTo>
                  <a:pt x="9861" y="3387"/>
                </a:lnTo>
                <a:lnTo>
                  <a:pt x="9860" y="3366"/>
                </a:lnTo>
                <a:lnTo>
                  <a:pt x="9860" y="2623"/>
                </a:lnTo>
                <a:lnTo>
                  <a:pt x="9592" y="2623"/>
                </a:lnTo>
                <a:lnTo>
                  <a:pt x="9592" y="3378"/>
                </a:lnTo>
                <a:lnTo>
                  <a:pt x="9592" y="3409"/>
                </a:lnTo>
                <a:lnTo>
                  <a:pt x="9594" y="3438"/>
                </a:lnTo>
                <a:lnTo>
                  <a:pt x="9597" y="3468"/>
                </a:lnTo>
                <a:lnTo>
                  <a:pt x="9601" y="3496"/>
                </a:lnTo>
                <a:lnTo>
                  <a:pt x="9606" y="3523"/>
                </a:lnTo>
                <a:lnTo>
                  <a:pt x="9612" y="3550"/>
                </a:lnTo>
                <a:lnTo>
                  <a:pt x="9620" y="3575"/>
                </a:lnTo>
                <a:lnTo>
                  <a:pt x="9628" y="3600"/>
                </a:lnTo>
                <a:lnTo>
                  <a:pt x="9638" y="3624"/>
                </a:lnTo>
                <a:lnTo>
                  <a:pt x="9649" y="3647"/>
                </a:lnTo>
                <a:lnTo>
                  <a:pt x="9661" y="3669"/>
                </a:lnTo>
                <a:lnTo>
                  <a:pt x="9674" y="3690"/>
                </a:lnTo>
                <a:lnTo>
                  <a:pt x="9688" y="3710"/>
                </a:lnTo>
                <a:lnTo>
                  <a:pt x="9703" y="3729"/>
                </a:lnTo>
                <a:lnTo>
                  <a:pt x="9719" y="3749"/>
                </a:lnTo>
                <a:lnTo>
                  <a:pt x="9735" y="3766"/>
                </a:lnTo>
                <a:lnTo>
                  <a:pt x="9753" y="3782"/>
                </a:lnTo>
                <a:lnTo>
                  <a:pt x="9772" y="3798"/>
                </a:lnTo>
                <a:lnTo>
                  <a:pt x="9792" y="3812"/>
                </a:lnTo>
                <a:lnTo>
                  <a:pt x="9814" y="3825"/>
                </a:lnTo>
                <a:lnTo>
                  <a:pt x="9835" y="3838"/>
                </a:lnTo>
                <a:lnTo>
                  <a:pt x="9858" y="3850"/>
                </a:lnTo>
                <a:lnTo>
                  <a:pt x="9881" y="3860"/>
                </a:lnTo>
                <a:lnTo>
                  <a:pt x="9906" y="3870"/>
                </a:lnTo>
                <a:lnTo>
                  <a:pt x="9931" y="3878"/>
                </a:lnTo>
                <a:lnTo>
                  <a:pt x="9958" y="3885"/>
                </a:lnTo>
                <a:lnTo>
                  <a:pt x="9985" y="3891"/>
                </a:lnTo>
                <a:lnTo>
                  <a:pt x="10013" y="3896"/>
                </a:lnTo>
                <a:lnTo>
                  <a:pt x="10042" y="3900"/>
                </a:lnTo>
                <a:lnTo>
                  <a:pt x="10072" y="3903"/>
                </a:lnTo>
                <a:lnTo>
                  <a:pt x="10102" y="3905"/>
                </a:lnTo>
                <a:lnTo>
                  <a:pt x="10134" y="3905"/>
                </a:lnTo>
                <a:lnTo>
                  <a:pt x="10165" y="3905"/>
                </a:lnTo>
                <a:lnTo>
                  <a:pt x="10196" y="3903"/>
                </a:lnTo>
                <a:lnTo>
                  <a:pt x="10225" y="3900"/>
                </a:lnTo>
                <a:lnTo>
                  <a:pt x="10254" y="3896"/>
                </a:lnTo>
                <a:lnTo>
                  <a:pt x="10283" y="3891"/>
                </a:lnTo>
                <a:lnTo>
                  <a:pt x="10310" y="3885"/>
                </a:lnTo>
                <a:lnTo>
                  <a:pt x="10336" y="3878"/>
                </a:lnTo>
                <a:lnTo>
                  <a:pt x="10362" y="3870"/>
                </a:lnTo>
                <a:lnTo>
                  <a:pt x="10386" y="3860"/>
                </a:lnTo>
                <a:lnTo>
                  <a:pt x="10410" y="3850"/>
                </a:lnTo>
                <a:lnTo>
                  <a:pt x="10433" y="3838"/>
                </a:lnTo>
                <a:lnTo>
                  <a:pt x="10455" y="3825"/>
                </a:lnTo>
                <a:lnTo>
                  <a:pt x="10476" y="3812"/>
                </a:lnTo>
                <a:lnTo>
                  <a:pt x="10495" y="3798"/>
                </a:lnTo>
                <a:lnTo>
                  <a:pt x="10514" y="3782"/>
                </a:lnTo>
                <a:lnTo>
                  <a:pt x="10532" y="3766"/>
                </a:lnTo>
                <a:lnTo>
                  <a:pt x="10549" y="3749"/>
                </a:lnTo>
                <a:lnTo>
                  <a:pt x="10565" y="3729"/>
                </a:lnTo>
                <a:lnTo>
                  <a:pt x="10581" y="3710"/>
                </a:lnTo>
                <a:lnTo>
                  <a:pt x="10594" y="3690"/>
                </a:lnTo>
                <a:lnTo>
                  <a:pt x="10607" y="3669"/>
                </a:lnTo>
                <a:lnTo>
                  <a:pt x="10619" y="3647"/>
                </a:lnTo>
                <a:lnTo>
                  <a:pt x="10630" y="3624"/>
                </a:lnTo>
                <a:lnTo>
                  <a:pt x="10639" y="3600"/>
                </a:lnTo>
                <a:lnTo>
                  <a:pt x="10648" y="3575"/>
                </a:lnTo>
                <a:lnTo>
                  <a:pt x="10655" y="3550"/>
                </a:lnTo>
                <a:lnTo>
                  <a:pt x="10662" y="3523"/>
                </a:lnTo>
                <a:lnTo>
                  <a:pt x="10667" y="3496"/>
                </a:lnTo>
                <a:lnTo>
                  <a:pt x="10671" y="3468"/>
                </a:lnTo>
                <a:lnTo>
                  <a:pt x="10674" y="3438"/>
                </a:lnTo>
                <a:lnTo>
                  <a:pt x="10676" y="3409"/>
                </a:lnTo>
                <a:lnTo>
                  <a:pt x="10676" y="3378"/>
                </a:lnTo>
                <a:lnTo>
                  <a:pt x="10676" y="2623"/>
                </a:lnTo>
                <a:lnTo>
                  <a:pt x="10407" y="2623"/>
                </a:lnTo>
                <a:lnTo>
                  <a:pt x="10407" y="3366"/>
                </a:lnTo>
                <a:lnTo>
                  <a:pt x="10407" y="3387"/>
                </a:lnTo>
                <a:lnTo>
                  <a:pt x="10406" y="3407"/>
                </a:lnTo>
                <a:lnTo>
                  <a:pt x="10404" y="3426"/>
                </a:lnTo>
                <a:lnTo>
                  <a:pt x="10401" y="3445"/>
                </a:lnTo>
                <a:lnTo>
                  <a:pt x="10397" y="3462"/>
                </a:lnTo>
                <a:lnTo>
                  <a:pt x="10393" y="3478"/>
                </a:lnTo>
                <a:lnTo>
                  <a:pt x="10388" y="3494"/>
                </a:lnTo>
                <a:lnTo>
                  <a:pt x="10382" y="3508"/>
                </a:lnTo>
                <a:lnTo>
                  <a:pt x="10376" y="3521"/>
                </a:lnTo>
                <a:lnTo>
                  <a:pt x="10369" y="3534"/>
                </a:lnTo>
                <a:lnTo>
                  <a:pt x="10362" y="3547"/>
                </a:lnTo>
                <a:lnTo>
                  <a:pt x="10354" y="3558"/>
                </a:lnTo>
                <a:lnTo>
                  <a:pt x="10346" y="3568"/>
                </a:lnTo>
                <a:lnTo>
                  <a:pt x="10337" y="3577"/>
                </a:lnTo>
                <a:lnTo>
                  <a:pt x="10327" y="3586"/>
                </a:lnTo>
                <a:lnTo>
                  <a:pt x="10318" y="3594"/>
                </a:lnTo>
                <a:lnTo>
                  <a:pt x="10308" y="3601"/>
                </a:lnTo>
                <a:lnTo>
                  <a:pt x="10297" y="3608"/>
                </a:lnTo>
                <a:lnTo>
                  <a:pt x="10287" y="3614"/>
                </a:lnTo>
                <a:lnTo>
                  <a:pt x="10276" y="3620"/>
                </a:lnTo>
                <a:lnTo>
                  <a:pt x="10264" y="3625"/>
                </a:lnTo>
                <a:lnTo>
                  <a:pt x="10252" y="3629"/>
                </a:lnTo>
                <a:lnTo>
                  <a:pt x="10241" y="3633"/>
                </a:lnTo>
                <a:lnTo>
                  <a:pt x="10229" y="3636"/>
                </a:lnTo>
                <a:lnTo>
                  <a:pt x="10205" y="3642"/>
                </a:lnTo>
                <a:lnTo>
                  <a:pt x="10182" y="3646"/>
                </a:lnTo>
                <a:lnTo>
                  <a:pt x="10158" y="3647"/>
                </a:lnTo>
                <a:lnTo>
                  <a:pt x="10134" y="3648"/>
                </a:lnTo>
                <a:close/>
                <a:moveTo>
                  <a:pt x="9596" y="1706"/>
                </a:moveTo>
                <a:lnTo>
                  <a:pt x="9863" y="1706"/>
                </a:lnTo>
                <a:lnTo>
                  <a:pt x="9863" y="446"/>
                </a:lnTo>
                <a:lnTo>
                  <a:pt x="9596" y="446"/>
                </a:lnTo>
                <a:lnTo>
                  <a:pt x="9596" y="1706"/>
                </a:lnTo>
                <a:close/>
                <a:moveTo>
                  <a:pt x="9345" y="1078"/>
                </a:moveTo>
                <a:lnTo>
                  <a:pt x="9345" y="1060"/>
                </a:lnTo>
                <a:lnTo>
                  <a:pt x="9344" y="1041"/>
                </a:lnTo>
                <a:lnTo>
                  <a:pt x="9343" y="1024"/>
                </a:lnTo>
                <a:lnTo>
                  <a:pt x="9341" y="1007"/>
                </a:lnTo>
                <a:lnTo>
                  <a:pt x="9340" y="997"/>
                </a:lnTo>
                <a:lnTo>
                  <a:pt x="8752" y="997"/>
                </a:lnTo>
                <a:lnTo>
                  <a:pt x="8752" y="1225"/>
                </a:lnTo>
                <a:lnTo>
                  <a:pt x="9063" y="1225"/>
                </a:lnTo>
                <a:lnTo>
                  <a:pt x="9060" y="1240"/>
                </a:lnTo>
                <a:lnTo>
                  <a:pt x="9056" y="1256"/>
                </a:lnTo>
                <a:lnTo>
                  <a:pt x="9051" y="1270"/>
                </a:lnTo>
                <a:lnTo>
                  <a:pt x="9046" y="1284"/>
                </a:lnTo>
                <a:lnTo>
                  <a:pt x="9041" y="1297"/>
                </a:lnTo>
                <a:lnTo>
                  <a:pt x="9035" y="1310"/>
                </a:lnTo>
                <a:lnTo>
                  <a:pt x="9029" y="1322"/>
                </a:lnTo>
                <a:lnTo>
                  <a:pt x="9021" y="1334"/>
                </a:lnTo>
                <a:lnTo>
                  <a:pt x="9014" y="1347"/>
                </a:lnTo>
                <a:lnTo>
                  <a:pt x="9006" y="1358"/>
                </a:lnTo>
                <a:lnTo>
                  <a:pt x="8998" y="1368"/>
                </a:lnTo>
                <a:lnTo>
                  <a:pt x="8990" y="1378"/>
                </a:lnTo>
                <a:lnTo>
                  <a:pt x="8981" y="1388"/>
                </a:lnTo>
                <a:lnTo>
                  <a:pt x="8971" y="1397"/>
                </a:lnTo>
                <a:lnTo>
                  <a:pt x="8962" y="1405"/>
                </a:lnTo>
                <a:lnTo>
                  <a:pt x="8951" y="1413"/>
                </a:lnTo>
                <a:lnTo>
                  <a:pt x="8941" y="1421"/>
                </a:lnTo>
                <a:lnTo>
                  <a:pt x="8929" y="1428"/>
                </a:lnTo>
                <a:lnTo>
                  <a:pt x="8918" y="1434"/>
                </a:lnTo>
                <a:lnTo>
                  <a:pt x="8906" y="1440"/>
                </a:lnTo>
                <a:lnTo>
                  <a:pt x="8893" y="1447"/>
                </a:lnTo>
                <a:lnTo>
                  <a:pt x="8880" y="1452"/>
                </a:lnTo>
                <a:lnTo>
                  <a:pt x="8866" y="1457"/>
                </a:lnTo>
                <a:lnTo>
                  <a:pt x="8852" y="1461"/>
                </a:lnTo>
                <a:lnTo>
                  <a:pt x="8838" y="1465"/>
                </a:lnTo>
                <a:lnTo>
                  <a:pt x="8823" y="1468"/>
                </a:lnTo>
                <a:lnTo>
                  <a:pt x="8808" y="1471"/>
                </a:lnTo>
                <a:lnTo>
                  <a:pt x="8792" y="1473"/>
                </a:lnTo>
                <a:lnTo>
                  <a:pt x="8776" y="1475"/>
                </a:lnTo>
                <a:lnTo>
                  <a:pt x="8760" y="1476"/>
                </a:lnTo>
                <a:lnTo>
                  <a:pt x="8743" y="1476"/>
                </a:lnTo>
                <a:lnTo>
                  <a:pt x="8726" y="1477"/>
                </a:lnTo>
                <a:lnTo>
                  <a:pt x="8704" y="1476"/>
                </a:lnTo>
                <a:lnTo>
                  <a:pt x="8684" y="1475"/>
                </a:lnTo>
                <a:lnTo>
                  <a:pt x="8665" y="1473"/>
                </a:lnTo>
                <a:lnTo>
                  <a:pt x="8646" y="1469"/>
                </a:lnTo>
                <a:lnTo>
                  <a:pt x="8627" y="1465"/>
                </a:lnTo>
                <a:lnTo>
                  <a:pt x="8609" y="1460"/>
                </a:lnTo>
                <a:lnTo>
                  <a:pt x="8591" y="1454"/>
                </a:lnTo>
                <a:lnTo>
                  <a:pt x="8574" y="1448"/>
                </a:lnTo>
                <a:lnTo>
                  <a:pt x="8556" y="1439"/>
                </a:lnTo>
                <a:lnTo>
                  <a:pt x="8540" y="1431"/>
                </a:lnTo>
                <a:lnTo>
                  <a:pt x="8525" y="1422"/>
                </a:lnTo>
                <a:lnTo>
                  <a:pt x="8510" y="1412"/>
                </a:lnTo>
                <a:lnTo>
                  <a:pt x="8495" y="1401"/>
                </a:lnTo>
                <a:lnTo>
                  <a:pt x="8481" y="1390"/>
                </a:lnTo>
                <a:lnTo>
                  <a:pt x="8468" y="1378"/>
                </a:lnTo>
                <a:lnTo>
                  <a:pt x="8456" y="1365"/>
                </a:lnTo>
                <a:lnTo>
                  <a:pt x="8444" y="1352"/>
                </a:lnTo>
                <a:lnTo>
                  <a:pt x="8432" y="1336"/>
                </a:lnTo>
                <a:lnTo>
                  <a:pt x="8422" y="1322"/>
                </a:lnTo>
                <a:lnTo>
                  <a:pt x="8412" y="1306"/>
                </a:lnTo>
                <a:lnTo>
                  <a:pt x="8402" y="1290"/>
                </a:lnTo>
                <a:lnTo>
                  <a:pt x="8393" y="1274"/>
                </a:lnTo>
                <a:lnTo>
                  <a:pt x="8385" y="1257"/>
                </a:lnTo>
                <a:lnTo>
                  <a:pt x="8378" y="1238"/>
                </a:lnTo>
                <a:lnTo>
                  <a:pt x="8372" y="1219"/>
                </a:lnTo>
                <a:lnTo>
                  <a:pt x="8366" y="1201"/>
                </a:lnTo>
                <a:lnTo>
                  <a:pt x="8362" y="1181"/>
                </a:lnTo>
                <a:lnTo>
                  <a:pt x="8358" y="1161"/>
                </a:lnTo>
                <a:lnTo>
                  <a:pt x="8355" y="1140"/>
                </a:lnTo>
                <a:lnTo>
                  <a:pt x="8353" y="1119"/>
                </a:lnTo>
                <a:lnTo>
                  <a:pt x="8351" y="1098"/>
                </a:lnTo>
                <a:lnTo>
                  <a:pt x="8351" y="1076"/>
                </a:lnTo>
                <a:lnTo>
                  <a:pt x="8351" y="1055"/>
                </a:lnTo>
                <a:lnTo>
                  <a:pt x="8353" y="1033"/>
                </a:lnTo>
                <a:lnTo>
                  <a:pt x="8355" y="1012"/>
                </a:lnTo>
                <a:lnTo>
                  <a:pt x="8358" y="992"/>
                </a:lnTo>
                <a:lnTo>
                  <a:pt x="8362" y="972"/>
                </a:lnTo>
                <a:lnTo>
                  <a:pt x="8367" y="953"/>
                </a:lnTo>
                <a:lnTo>
                  <a:pt x="8372" y="933"/>
                </a:lnTo>
                <a:lnTo>
                  <a:pt x="8379" y="915"/>
                </a:lnTo>
                <a:lnTo>
                  <a:pt x="8386" y="898"/>
                </a:lnTo>
                <a:lnTo>
                  <a:pt x="8393" y="881"/>
                </a:lnTo>
                <a:lnTo>
                  <a:pt x="8402" y="864"/>
                </a:lnTo>
                <a:lnTo>
                  <a:pt x="8413" y="848"/>
                </a:lnTo>
                <a:lnTo>
                  <a:pt x="8423" y="832"/>
                </a:lnTo>
                <a:lnTo>
                  <a:pt x="8433" y="817"/>
                </a:lnTo>
                <a:lnTo>
                  <a:pt x="8445" y="803"/>
                </a:lnTo>
                <a:lnTo>
                  <a:pt x="8457" y="790"/>
                </a:lnTo>
                <a:lnTo>
                  <a:pt x="8470" y="777"/>
                </a:lnTo>
                <a:lnTo>
                  <a:pt x="8483" y="765"/>
                </a:lnTo>
                <a:lnTo>
                  <a:pt x="8497" y="754"/>
                </a:lnTo>
                <a:lnTo>
                  <a:pt x="8512" y="743"/>
                </a:lnTo>
                <a:lnTo>
                  <a:pt x="8527" y="733"/>
                </a:lnTo>
                <a:lnTo>
                  <a:pt x="8543" y="724"/>
                </a:lnTo>
                <a:lnTo>
                  <a:pt x="8559" y="716"/>
                </a:lnTo>
                <a:lnTo>
                  <a:pt x="8577" y="708"/>
                </a:lnTo>
                <a:lnTo>
                  <a:pt x="8594" y="702"/>
                </a:lnTo>
                <a:lnTo>
                  <a:pt x="8612" y="696"/>
                </a:lnTo>
                <a:lnTo>
                  <a:pt x="8630" y="691"/>
                </a:lnTo>
                <a:lnTo>
                  <a:pt x="8649" y="687"/>
                </a:lnTo>
                <a:lnTo>
                  <a:pt x="8669" y="684"/>
                </a:lnTo>
                <a:lnTo>
                  <a:pt x="8688" y="681"/>
                </a:lnTo>
                <a:lnTo>
                  <a:pt x="8709" y="680"/>
                </a:lnTo>
                <a:lnTo>
                  <a:pt x="8730" y="679"/>
                </a:lnTo>
                <a:lnTo>
                  <a:pt x="8752" y="680"/>
                </a:lnTo>
                <a:lnTo>
                  <a:pt x="8773" y="681"/>
                </a:lnTo>
                <a:lnTo>
                  <a:pt x="8794" y="684"/>
                </a:lnTo>
                <a:lnTo>
                  <a:pt x="8814" y="687"/>
                </a:lnTo>
                <a:lnTo>
                  <a:pt x="8834" y="692"/>
                </a:lnTo>
                <a:lnTo>
                  <a:pt x="8854" y="698"/>
                </a:lnTo>
                <a:lnTo>
                  <a:pt x="8874" y="704"/>
                </a:lnTo>
                <a:lnTo>
                  <a:pt x="8892" y="712"/>
                </a:lnTo>
                <a:lnTo>
                  <a:pt x="8910" y="720"/>
                </a:lnTo>
                <a:lnTo>
                  <a:pt x="8928" y="729"/>
                </a:lnTo>
                <a:lnTo>
                  <a:pt x="8945" y="740"/>
                </a:lnTo>
                <a:lnTo>
                  <a:pt x="8961" y="752"/>
                </a:lnTo>
                <a:lnTo>
                  <a:pt x="8976" y="764"/>
                </a:lnTo>
                <a:lnTo>
                  <a:pt x="8991" y="777"/>
                </a:lnTo>
                <a:lnTo>
                  <a:pt x="9005" y="791"/>
                </a:lnTo>
                <a:lnTo>
                  <a:pt x="9019" y="805"/>
                </a:lnTo>
                <a:lnTo>
                  <a:pt x="9028" y="814"/>
                </a:lnTo>
                <a:lnTo>
                  <a:pt x="9220" y="624"/>
                </a:lnTo>
                <a:lnTo>
                  <a:pt x="9213" y="617"/>
                </a:lnTo>
                <a:lnTo>
                  <a:pt x="9191" y="594"/>
                </a:lnTo>
                <a:lnTo>
                  <a:pt x="9167" y="573"/>
                </a:lnTo>
                <a:lnTo>
                  <a:pt x="9142" y="553"/>
                </a:lnTo>
                <a:lnTo>
                  <a:pt x="9117" y="533"/>
                </a:lnTo>
                <a:lnTo>
                  <a:pt x="9090" y="516"/>
                </a:lnTo>
                <a:lnTo>
                  <a:pt x="9063" y="501"/>
                </a:lnTo>
                <a:lnTo>
                  <a:pt x="9034" y="486"/>
                </a:lnTo>
                <a:lnTo>
                  <a:pt x="9004" y="473"/>
                </a:lnTo>
                <a:lnTo>
                  <a:pt x="8973" y="462"/>
                </a:lnTo>
                <a:lnTo>
                  <a:pt x="8942" y="452"/>
                </a:lnTo>
                <a:lnTo>
                  <a:pt x="8910" y="442"/>
                </a:lnTo>
                <a:lnTo>
                  <a:pt x="8877" y="435"/>
                </a:lnTo>
                <a:lnTo>
                  <a:pt x="8842" y="430"/>
                </a:lnTo>
                <a:lnTo>
                  <a:pt x="8808" y="426"/>
                </a:lnTo>
                <a:lnTo>
                  <a:pt x="8773" y="424"/>
                </a:lnTo>
                <a:lnTo>
                  <a:pt x="8737" y="423"/>
                </a:lnTo>
                <a:lnTo>
                  <a:pt x="8701" y="424"/>
                </a:lnTo>
                <a:lnTo>
                  <a:pt x="8666" y="426"/>
                </a:lnTo>
                <a:lnTo>
                  <a:pt x="8632" y="430"/>
                </a:lnTo>
                <a:lnTo>
                  <a:pt x="8598" y="435"/>
                </a:lnTo>
                <a:lnTo>
                  <a:pt x="8566" y="442"/>
                </a:lnTo>
                <a:lnTo>
                  <a:pt x="8533" y="451"/>
                </a:lnTo>
                <a:lnTo>
                  <a:pt x="8502" y="461"/>
                </a:lnTo>
                <a:lnTo>
                  <a:pt x="8472" y="472"/>
                </a:lnTo>
                <a:lnTo>
                  <a:pt x="8442" y="485"/>
                </a:lnTo>
                <a:lnTo>
                  <a:pt x="8414" y="498"/>
                </a:lnTo>
                <a:lnTo>
                  <a:pt x="8385" y="513"/>
                </a:lnTo>
                <a:lnTo>
                  <a:pt x="8358" y="530"/>
                </a:lnTo>
                <a:lnTo>
                  <a:pt x="8333" y="547"/>
                </a:lnTo>
                <a:lnTo>
                  <a:pt x="8308" y="567"/>
                </a:lnTo>
                <a:lnTo>
                  <a:pt x="8285" y="587"/>
                </a:lnTo>
                <a:lnTo>
                  <a:pt x="8262" y="608"/>
                </a:lnTo>
                <a:lnTo>
                  <a:pt x="8240" y="630"/>
                </a:lnTo>
                <a:lnTo>
                  <a:pt x="8220" y="654"/>
                </a:lnTo>
                <a:lnTo>
                  <a:pt x="8201" y="678"/>
                </a:lnTo>
                <a:lnTo>
                  <a:pt x="8183" y="703"/>
                </a:lnTo>
                <a:lnTo>
                  <a:pt x="8166" y="729"/>
                </a:lnTo>
                <a:lnTo>
                  <a:pt x="8151" y="757"/>
                </a:lnTo>
                <a:lnTo>
                  <a:pt x="8137" y="785"/>
                </a:lnTo>
                <a:lnTo>
                  <a:pt x="8125" y="814"/>
                </a:lnTo>
                <a:lnTo>
                  <a:pt x="8113" y="844"/>
                </a:lnTo>
                <a:lnTo>
                  <a:pt x="8103" y="876"/>
                </a:lnTo>
                <a:lnTo>
                  <a:pt x="8094" y="907"/>
                </a:lnTo>
                <a:lnTo>
                  <a:pt x="8087" y="939"/>
                </a:lnTo>
                <a:lnTo>
                  <a:pt x="8082" y="973"/>
                </a:lnTo>
                <a:lnTo>
                  <a:pt x="8078" y="1006"/>
                </a:lnTo>
                <a:lnTo>
                  <a:pt x="8075" y="1041"/>
                </a:lnTo>
                <a:lnTo>
                  <a:pt x="8074" y="1076"/>
                </a:lnTo>
                <a:lnTo>
                  <a:pt x="8075" y="1106"/>
                </a:lnTo>
                <a:lnTo>
                  <a:pt x="8077" y="1136"/>
                </a:lnTo>
                <a:lnTo>
                  <a:pt x="8080" y="1167"/>
                </a:lnTo>
                <a:lnTo>
                  <a:pt x="8085" y="1197"/>
                </a:lnTo>
                <a:lnTo>
                  <a:pt x="8091" y="1227"/>
                </a:lnTo>
                <a:lnTo>
                  <a:pt x="8099" y="1257"/>
                </a:lnTo>
                <a:lnTo>
                  <a:pt x="8107" y="1286"/>
                </a:lnTo>
                <a:lnTo>
                  <a:pt x="8117" y="1315"/>
                </a:lnTo>
                <a:lnTo>
                  <a:pt x="8128" y="1343"/>
                </a:lnTo>
                <a:lnTo>
                  <a:pt x="8140" y="1371"/>
                </a:lnTo>
                <a:lnTo>
                  <a:pt x="8154" y="1398"/>
                </a:lnTo>
                <a:lnTo>
                  <a:pt x="8169" y="1425"/>
                </a:lnTo>
                <a:lnTo>
                  <a:pt x="8185" y="1451"/>
                </a:lnTo>
                <a:lnTo>
                  <a:pt x="8202" y="1476"/>
                </a:lnTo>
                <a:lnTo>
                  <a:pt x="8221" y="1500"/>
                </a:lnTo>
                <a:lnTo>
                  <a:pt x="8241" y="1523"/>
                </a:lnTo>
                <a:lnTo>
                  <a:pt x="8263" y="1547"/>
                </a:lnTo>
                <a:lnTo>
                  <a:pt x="8285" y="1568"/>
                </a:lnTo>
                <a:lnTo>
                  <a:pt x="8309" y="1588"/>
                </a:lnTo>
                <a:lnTo>
                  <a:pt x="8334" y="1607"/>
                </a:lnTo>
                <a:lnTo>
                  <a:pt x="8360" y="1625"/>
                </a:lnTo>
                <a:lnTo>
                  <a:pt x="8387" y="1642"/>
                </a:lnTo>
                <a:lnTo>
                  <a:pt x="8417" y="1658"/>
                </a:lnTo>
                <a:lnTo>
                  <a:pt x="8447" y="1672"/>
                </a:lnTo>
                <a:lnTo>
                  <a:pt x="8478" y="1685"/>
                </a:lnTo>
                <a:lnTo>
                  <a:pt x="8510" y="1696"/>
                </a:lnTo>
                <a:lnTo>
                  <a:pt x="8543" y="1705"/>
                </a:lnTo>
                <a:lnTo>
                  <a:pt x="8579" y="1713"/>
                </a:lnTo>
                <a:lnTo>
                  <a:pt x="8615" y="1720"/>
                </a:lnTo>
                <a:lnTo>
                  <a:pt x="8652" y="1724"/>
                </a:lnTo>
                <a:lnTo>
                  <a:pt x="8691" y="1727"/>
                </a:lnTo>
                <a:lnTo>
                  <a:pt x="8731" y="1728"/>
                </a:lnTo>
                <a:lnTo>
                  <a:pt x="8764" y="1727"/>
                </a:lnTo>
                <a:lnTo>
                  <a:pt x="8796" y="1725"/>
                </a:lnTo>
                <a:lnTo>
                  <a:pt x="8828" y="1721"/>
                </a:lnTo>
                <a:lnTo>
                  <a:pt x="8859" y="1715"/>
                </a:lnTo>
                <a:lnTo>
                  <a:pt x="8890" y="1709"/>
                </a:lnTo>
                <a:lnTo>
                  <a:pt x="8919" y="1700"/>
                </a:lnTo>
                <a:lnTo>
                  <a:pt x="8948" y="1691"/>
                </a:lnTo>
                <a:lnTo>
                  <a:pt x="8976" y="1680"/>
                </a:lnTo>
                <a:lnTo>
                  <a:pt x="9004" y="1667"/>
                </a:lnTo>
                <a:lnTo>
                  <a:pt x="9031" y="1654"/>
                </a:lnTo>
                <a:lnTo>
                  <a:pt x="9057" y="1638"/>
                </a:lnTo>
                <a:lnTo>
                  <a:pt x="9081" y="1622"/>
                </a:lnTo>
                <a:lnTo>
                  <a:pt x="9105" y="1604"/>
                </a:lnTo>
                <a:lnTo>
                  <a:pt x="9128" y="1586"/>
                </a:lnTo>
                <a:lnTo>
                  <a:pt x="9150" y="1566"/>
                </a:lnTo>
                <a:lnTo>
                  <a:pt x="9170" y="1544"/>
                </a:lnTo>
                <a:lnTo>
                  <a:pt x="9191" y="1522"/>
                </a:lnTo>
                <a:lnTo>
                  <a:pt x="9210" y="1499"/>
                </a:lnTo>
                <a:lnTo>
                  <a:pt x="9227" y="1475"/>
                </a:lnTo>
                <a:lnTo>
                  <a:pt x="9244" y="1450"/>
                </a:lnTo>
                <a:lnTo>
                  <a:pt x="9259" y="1423"/>
                </a:lnTo>
                <a:lnTo>
                  <a:pt x="9273" y="1396"/>
                </a:lnTo>
                <a:lnTo>
                  <a:pt x="9286" y="1368"/>
                </a:lnTo>
                <a:lnTo>
                  <a:pt x="9298" y="1338"/>
                </a:lnTo>
                <a:lnTo>
                  <a:pt x="9309" y="1308"/>
                </a:lnTo>
                <a:lnTo>
                  <a:pt x="9318" y="1278"/>
                </a:lnTo>
                <a:lnTo>
                  <a:pt x="9325" y="1247"/>
                </a:lnTo>
                <a:lnTo>
                  <a:pt x="9332" y="1214"/>
                </a:lnTo>
                <a:lnTo>
                  <a:pt x="9338" y="1181"/>
                </a:lnTo>
                <a:lnTo>
                  <a:pt x="9342" y="1148"/>
                </a:lnTo>
                <a:lnTo>
                  <a:pt x="9344" y="1113"/>
                </a:lnTo>
                <a:lnTo>
                  <a:pt x="9345" y="1078"/>
                </a:lnTo>
                <a:close/>
                <a:moveTo>
                  <a:pt x="7754" y="3033"/>
                </a:moveTo>
                <a:lnTo>
                  <a:pt x="7985" y="2893"/>
                </a:lnTo>
                <a:lnTo>
                  <a:pt x="7979" y="2884"/>
                </a:lnTo>
                <a:lnTo>
                  <a:pt x="7969" y="2868"/>
                </a:lnTo>
                <a:lnTo>
                  <a:pt x="7959" y="2852"/>
                </a:lnTo>
                <a:lnTo>
                  <a:pt x="7948" y="2836"/>
                </a:lnTo>
                <a:lnTo>
                  <a:pt x="7936" y="2821"/>
                </a:lnTo>
                <a:lnTo>
                  <a:pt x="7924" y="2807"/>
                </a:lnTo>
                <a:lnTo>
                  <a:pt x="7911" y="2793"/>
                </a:lnTo>
                <a:lnTo>
                  <a:pt x="7898" y="2779"/>
                </a:lnTo>
                <a:lnTo>
                  <a:pt x="7885" y="2766"/>
                </a:lnTo>
                <a:lnTo>
                  <a:pt x="7870" y="2753"/>
                </a:lnTo>
                <a:lnTo>
                  <a:pt x="7856" y="2740"/>
                </a:lnTo>
                <a:lnTo>
                  <a:pt x="7841" y="2728"/>
                </a:lnTo>
                <a:lnTo>
                  <a:pt x="7825" y="2717"/>
                </a:lnTo>
                <a:lnTo>
                  <a:pt x="7809" y="2706"/>
                </a:lnTo>
                <a:lnTo>
                  <a:pt x="7793" y="2696"/>
                </a:lnTo>
                <a:lnTo>
                  <a:pt x="7775" y="2686"/>
                </a:lnTo>
                <a:lnTo>
                  <a:pt x="7758" y="2677"/>
                </a:lnTo>
                <a:lnTo>
                  <a:pt x="7741" y="2668"/>
                </a:lnTo>
                <a:lnTo>
                  <a:pt x="7723" y="2660"/>
                </a:lnTo>
                <a:lnTo>
                  <a:pt x="7705" y="2652"/>
                </a:lnTo>
                <a:lnTo>
                  <a:pt x="7686" y="2645"/>
                </a:lnTo>
                <a:lnTo>
                  <a:pt x="7667" y="2637"/>
                </a:lnTo>
                <a:lnTo>
                  <a:pt x="7648" y="2631"/>
                </a:lnTo>
                <a:lnTo>
                  <a:pt x="7628" y="2625"/>
                </a:lnTo>
                <a:lnTo>
                  <a:pt x="7608" y="2620"/>
                </a:lnTo>
                <a:lnTo>
                  <a:pt x="7588" y="2616"/>
                </a:lnTo>
                <a:lnTo>
                  <a:pt x="7567" y="2612"/>
                </a:lnTo>
                <a:lnTo>
                  <a:pt x="7547" y="2608"/>
                </a:lnTo>
                <a:lnTo>
                  <a:pt x="7526" y="2605"/>
                </a:lnTo>
                <a:lnTo>
                  <a:pt x="7505" y="2603"/>
                </a:lnTo>
                <a:lnTo>
                  <a:pt x="7484" y="2602"/>
                </a:lnTo>
                <a:lnTo>
                  <a:pt x="7462" y="2601"/>
                </a:lnTo>
                <a:lnTo>
                  <a:pt x="7441" y="2600"/>
                </a:lnTo>
                <a:lnTo>
                  <a:pt x="7405" y="2601"/>
                </a:lnTo>
                <a:lnTo>
                  <a:pt x="7371" y="2604"/>
                </a:lnTo>
                <a:lnTo>
                  <a:pt x="7337" y="2608"/>
                </a:lnTo>
                <a:lnTo>
                  <a:pt x="7303" y="2613"/>
                </a:lnTo>
                <a:lnTo>
                  <a:pt x="7270" y="2620"/>
                </a:lnTo>
                <a:lnTo>
                  <a:pt x="7238" y="2628"/>
                </a:lnTo>
                <a:lnTo>
                  <a:pt x="7208" y="2638"/>
                </a:lnTo>
                <a:lnTo>
                  <a:pt x="7178" y="2650"/>
                </a:lnTo>
                <a:lnTo>
                  <a:pt x="7147" y="2662"/>
                </a:lnTo>
                <a:lnTo>
                  <a:pt x="7119" y="2676"/>
                </a:lnTo>
                <a:lnTo>
                  <a:pt x="7091" y="2691"/>
                </a:lnTo>
                <a:lnTo>
                  <a:pt x="7065" y="2707"/>
                </a:lnTo>
                <a:lnTo>
                  <a:pt x="7040" y="2725"/>
                </a:lnTo>
                <a:lnTo>
                  <a:pt x="7015" y="2744"/>
                </a:lnTo>
                <a:lnTo>
                  <a:pt x="6991" y="2764"/>
                </a:lnTo>
                <a:lnTo>
                  <a:pt x="6968" y="2785"/>
                </a:lnTo>
                <a:lnTo>
                  <a:pt x="6947" y="2807"/>
                </a:lnTo>
                <a:lnTo>
                  <a:pt x="6927" y="2830"/>
                </a:lnTo>
                <a:lnTo>
                  <a:pt x="6908" y="2856"/>
                </a:lnTo>
                <a:lnTo>
                  <a:pt x="6890" y="2881"/>
                </a:lnTo>
                <a:lnTo>
                  <a:pt x="6874" y="2907"/>
                </a:lnTo>
                <a:lnTo>
                  <a:pt x="6858" y="2934"/>
                </a:lnTo>
                <a:lnTo>
                  <a:pt x="6844" y="2963"/>
                </a:lnTo>
                <a:lnTo>
                  <a:pt x="6831" y="2992"/>
                </a:lnTo>
                <a:lnTo>
                  <a:pt x="6820" y="3022"/>
                </a:lnTo>
                <a:lnTo>
                  <a:pt x="6810" y="3053"/>
                </a:lnTo>
                <a:lnTo>
                  <a:pt x="6802" y="3084"/>
                </a:lnTo>
                <a:lnTo>
                  <a:pt x="6795" y="3116"/>
                </a:lnTo>
                <a:lnTo>
                  <a:pt x="6790" y="3150"/>
                </a:lnTo>
                <a:lnTo>
                  <a:pt x="6786" y="3184"/>
                </a:lnTo>
                <a:lnTo>
                  <a:pt x="6783" y="3218"/>
                </a:lnTo>
                <a:lnTo>
                  <a:pt x="6783" y="3254"/>
                </a:lnTo>
                <a:lnTo>
                  <a:pt x="6783" y="3289"/>
                </a:lnTo>
                <a:lnTo>
                  <a:pt x="6786" y="3323"/>
                </a:lnTo>
                <a:lnTo>
                  <a:pt x="6790" y="3357"/>
                </a:lnTo>
                <a:lnTo>
                  <a:pt x="6795" y="3390"/>
                </a:lnTo>
                <a:lnTo>
                  <a:pt x="6802" y="3422"/>
                </a:lnTo>
                <a:lnTo>
                  <a:pt x="6810" y="3455"/>
                </a:lnTo>
                <a:lnTo>
                  <a:pt x="6820" y="3485"/>
                </a:lnTo>
                <a:lnTo>
                  <a:pt x="6831" y="3515"/>
                </a:lnTo>
                <a:lnTo>
                  <a:pt x="6844" y="3545"/>
                </a:lnTo>
                <a:lnTo>
                  <a:pt x="6858" y="3573"/>
                </a:lnTo>
                <a:lnTo>
                  <a:pt x="6874" y="3600"/>
                </a:lnTo>
                <a:lnTo>
                  <a:pt x="6890" y="3626"/>
                </a:lnTo>
                <a:lnTo>
                  <a:pt x="6908" y="3652"/>
                </a:lnTo>
                <a:lnTo>
                  <a:pt x="6927" y="3676"/>
                </a:lnTo>
                <a:lnTo>
                  <a:pt x="6947" y="3699"/>
                </a:lnTo>
                <a:lnTo>
                  <a:pt x="6968" y="3721"/>
                </a:lnTo>
                <a:lnTo>
                  <a:pt x="6991" y="3743"/>
                </a:lnTo>
                <a:lnTo>
                  <a:pt x="7015" y="3763"/>
                </a:lnTo>
                <a:lnTo>
                  <a:pt x="7040" y="3782"/>
                </a:lnTo>
                <a:lnTo>
                  <a:pt x="7065" y="3799"/>
                </a:lnTo>
                <a:lnTo>
                  <a:pt x="7091" y="3816"/>
                </a:lnTo>
                <a:lnTo>
                  <a:pt x="7119" y="3831"/>
                </a:lnTo>
                <a:lnTo>
                  <a:pt x="7147" y="3845"/>
                </a:lnTo>
                <a:lnTo>
                  <a:pt x="7178" y="3858"/>
                </a:lnTo>
                <a:lnTo>
                  <a:pt x="7208" y="3869"/>
                </a:lnTo>
                <a:lnTo>
                  <a:pt x="7238" y="3879"/>
                </a:lnTo>
                <a:lnTo>
                  <a:pt x="7270" y="3887"/>
                </a:lnTo>
                <a:lnTo>
                  <a:pt x="7303" y="3894"/>
                </a:lnTo>
                <a:lnTo>
                  <a:pt x="7337" y="3899"/>
                </a:lnTo>
                <a:lnTo>
                  <a:pt x="7371" y="3903"/>
                </a:lnTo>
                <a:lnTo>
                  <a:pt x="7405" y="3905"/>
                </a:lnTo>
                <a:lnTo>
                  <a:pt x="7441" y="3906"/>
                </a:lnTo>
                <a:lnTo>
                  <a:pt x="7461" y="3906"/>
                </a:lnTo>
                <a:lnTo>
                  <a:pt x="7483" y="3905"/>
                </a:lnTo>
                <a:lnTo>
                  <a:pt x="7503" y="3904"/>
                </a:lnTo>
                <a:lnTo>
                  <a:pt x="7523" y="3902"/>
                </a:lnTo>
                <a:lnTo>
                  <a:pt x="7543" y="3899"/>
                </a:lnTo>
                <a:lnTo>
                  <a:pt x="7562" y="3896"/>
                </a:lnTo>
                <a:lnTo>
                  <a:pt x="7582" y="3893"/>
                </a:lnTo>
                <a:lnTo>
                  <a:pt x="7601" y="3889"/>
                </a:lnTo>
                <a:lnTo>
                  <a:pt x="7620" y="3884"/>
                </a:lnTo>
                <a:lnTo>
                  <a:pt x="7639" y="3879"/>
                </a:lnTo>
                <a:lnTo>
                  <a:pt x="7658" y="3873"/>
                </a:lnTo>
                <a:lnTo>
                  <a:pt x="7676" y="3867"/>
                </a:lnTo>
                <a:lnTo>
                  <a:pt x="7694" y="3860"/>
                </a:lnTo>
                <a:lnTo>
                  <a:pt x="7711" y="3853"/>
                </a:lnTo>
                <a:lnTo>
                  <a:pt x="7729" y="3845"/>
                </a:lnTo>
                <a:lnTo>
                  <a:pt x="7746" y="3836"/>
                </a:lnTo>
                <a:lnTo>
                  <a:pt x="7762" y="3828"/>
                </a:lnTo>
                <a:lnTo>
                  <a:pt x="7779" y="3818"/>
                </a:lnTo>
                <a:lnTo>
                  <a:pt x="7796" y="3809"/>
                </a:lnTo>
                <a:lnTo>
                  <a:pt x="7811" y="3799"/>
                </a:lnTo>
                <a:lnTo>
                  <a:pt x="7827" y="3788"/>
                </a:lnTo>
                <a:lnTo>
                  <a:pt x="7842" y="3777"/>
                </a:lnTo>
                <a:lnTo>
                  <a:pt x="7856" y="3765"/>
                </a:lnTo>
                <a:lnTo>
                  <a:pt x="7871" y="3753"/>
                </a:lnTo>
                <a:lnTo>
                  <a:pt x="7884" y="3741"/>
                </a:lnTo>
                <a:lnTo>
                  <a:pt x="7898" y="3727"/>
                </a:lnTo>
                <a:lnTo>
                  <a:pt x="7911" y="3714"/>
                </a:lnTo>
                <a:lnTo>
                  <a:pt x="7924" y="3700"/>
                </a:lnTo>
                <a:lnTo>
                  <a:pt x="7936" y="3686"/>
                </a:lnTo>
                <a:lnTo>
                  <a:pt x="7949" y="3671"/>
                </a:lnTo>
                <a:lnTo>
                  <a:pt x="7960" y="3656"/>
                </a:lnTo>
                <a:lnTo>
                  <a:pt x="7971" y="3639"/>
                </a:lnTo>
                <a:lnTo>
                  <a:pt x="7977" y="3631"/>
                </a:lnTo>
                <a:lnTo>
                  <a:pt x="7767" y="3480"/>
                </a:lnTo>
                <a:lnTo>
                  <a:pt x="7758" y="3474"/>
                </a:lnTo>
                <a:lnTo>
                  <a:pt x="7752" y="3483"/>
                </a:lnTo>
                <a:lnTo>
                  <a:pt x="7738" y="3502"/>
                </a:lnTo>
                <a:lnTo>
                  <a:pt x="7723" y="3520"/>
                </a:lnTo>
                <a:lnTo>
                  <a:pt x="7707" y="3538"/>
                </a:lnTo>
                <a:lnTo>
                  <a:pt x="7690" y="3554"/>
                </a:lnTo>
                <a:lnTo>
                  <a:pt x="7673" y="3569"/>
                </a:lnTo>
                <a:lnTo>
                  <a:pt x="7655" y="3582"/>
                </a:lnTo>
                <a:lnTo>
                  <a:pt x="7637" y="3595"/>
                </a:lnTo>
                <a:lnTo>
                  <a:pt x="7616" y="3605"/>
                </a:lnTo>
                <a:lnTo>
                  <a:pt x="7596" y="3615"/>
                </a:lnTo>
                <a:lnTo>
                  <a:pt x="7576" y="3624"/>
                </a:lnTo>
                <a:lnTo>
                  <a:pt x="7555" y="3631"/>
                </a:lnTo>
                <a:lnTo>
                  <a:pt x="7533" y="3637"/>
                </a:lnTo>
                <a:lnTo>
                  <a:pt x="7510" y="3642"/>
                </a:lnTo>
                <a:lnTo>
                  <a:pt x="7487" y="3645"/>
                </a:lnTo>
                <a:lnTo>
                  <a:pt x="7463" y="3647"/>
                </a:lnTo>
                <a:lnTo>
                  <a:pt x="7439" y="3648"/>
                </a:lnTo>
                <a:lnTo>
                  <a:pt x="7418" y="3648"/>
                </a:lnTo>
                <a:lnTo>
                  <a:pt x="7398" y="3646"/>
                </a:lnTo>
                <a:lnTo>
                  <a:pt x="7379" y="3644"/>
                </a:lnTo>
                <a:lnTo>
                  <a:pt x="7359" y="3640"/>
                </a:lnTo>
                <a:lnTo>
                  <a:pt x="7341" y="3636"/>
                </a:lnTo>
                <a:lnTo>
                  <a:pt x="7321" y="3631"/>
                </a:lnTo>
                <a:lnTo>
                  <a:pt x="7303" y="3625"/>
                </a:lnTo>
                <a:lnTo>
                  <a:pt x="7286" y="3618"/>
                </a:lnTo>
                <a:lnTo>
                  <a:pt x="7269" y="3611"/>
                </a:lnTo>
                <a:lnTo>
                  <a:pt x="7253" y="3603"/>
                </a:lnTo>
                <a:lnTo>
                  <a:pt x="7237" y="3594"/>
                </a:lnTo>
                <a:lnTo>
                  <a:pt x="7222" y="3584"/>
                </a:lnTo>
                <a:lnTo>
                  <a:pt x="7207" y="3574"/>
                </a:lnTo>
                <a:lnTo>
                  <a:pt x="7193" y="3563"/>
                </a:lnTo>
                <a:lnTo>
                  <a:pt x="7180" y="3551"/>
                </a:lnTo>
                <a:lnTo>
                  <a:pt x="7166" y="3537"/>
                </a:lnTo>
                <a:lnTo>
                  <a:pt x="7154" y="3524"/>
                </a:lnTo>
                <a:lnTo>
                  <a:pt x="7143" y="3510"/>
                </a:lnTo>
                <a:lnTo>
                  <a:pt x="7132" y="3495"/>
                </a:lnTo>
                <a:lnTo>
                  <a:pt x="7122" y="3480"/>
                </a:lnTo>
                <a:lnTo>
                  <a:pt x="7112" y="3465"/>
                </a:lnTo>
                <a:lnTo>
                  <a:pt x="7104" y="3448"/>
                </a:lnTo>
                <a:lnTo>
                  <a:pt x="7096" y="3430"/>
                </a:lnTo>
                <a:lnTo>
                  <a:pt x="7089" y="3413"/>
                </a:lnTo>
                <a:lnTo>
                  <a:pt x="7082" y="3395"/>
                </a:lnTo>
                <a:lnTo>
                  <a:pt x="7077" y="3376"/>
                </a:lnTo>
                <a:lnTo>
                  <a:pt x="7072" y="3357"/>
                </a:lnTo>
                <a:lnTo>
                  <a:pt x="7068" y="3336"/>
                </a:lnTo>
                <a:lnTo>
                  <a:pt x="7065" y="3317"/>
                </a:lnTo>
                <a:lnTo>
                  <a:pt x="7062" y="3296"/>
                </a:lnTo>
                <a:lnTo>
                  <a:pt x="7061" y="3275"/>
                </a:lnTo>
                <a:lnTo>
                  <a:pt x="7061" y="3254"/>
                </a:lnTo>
                <a:lnTo>
                  <a:pt x="7061" y="3231"/>
                </a:lnTo>
                <a:lnTo>
                  <a:pt x="7062" y="3210"/>
                </a:lnTo>
                <a:lnTo>
                  <a:pt x="7065" y="3190"/>
                </a:lnTo>
                <a:lnTo>
                  <a:pt x="7068" y="3170"/>
                </a:lnTo>
                <a:lnTo>
                  <a:pt x="7072" y="3150"/>
                </a:lnTo>
                <a:lnTo>
                  <a:pt x="7076" y="3130"/>
                </a:lnTo>
                <a:lnTo>
                  <a:pt x="7082" y="3112"/>
                </a:lnTo>
                <a:lnTo>
                  <a:pt x="7088" y="3094"/>
                </a:lnTo>
                <a:lnTo>
                  <a:pt x="7095" y="3076"/>
                </a:lnTo>
                <a:lnTo>
                  <a:pt x="7103" y="3059"/>
                </a:lnTo>
                <a:lnTo>
                  <a:pt x="7112" y="3043"/>
                </a:lnTo>
                <a:lnTo>
                  <a:pt x="7121" y="3026"/>
                </a:lnTo>
                <a:lnTo>
                  <a:pt x="7131" y="3011"/>
                </a:lnTo>
                <a:lnTo>
                  <a:pt x="7142" y="2997"/>
                </a:lnTo>
                <a:lnTo>
                  <a:pt x="7153" y="2983"/>
                </a:lnTo>
                <a:lnTo>
                  <a:pt x="7166" y="2969"/>
                </a:lnTo>
                <a:lnTo>
                  <a:pt x="7179" y="2957"/>
                </a:lnTo>
                <a:lnTo>
                  <a:pt x="7193" y="2945"/>
                </a:lnTo>
                <a:lnTo>
                  <a:pt x="7207" y="2933"/>
                </a:lnTo>
                <a:lnTo>
                  <a:pt x="7221" y="2922"/>
                </a:lnTo>
                <a:lnTo>
                  <a:pt x="7237" y="2913"/>
                </a:lnTo>
                <a:lnTo>
                  <a:pt x="7252" y="2904"/>
                </a:lnTo>
                <a:lnTo>
                  <a:pt x="7269" y="2896"/>
                </a:lnTo>
                <a:lnTo>
                  <a:pt x="7286" y="2888"/>
                </a:lnTo>
                <a:lnTo>
                  <a:pt x="7303" y="2882"/>
                </a:lnTo>
                <a:lnTo>
                  <a:pt x="7321" y="2876"/>
                </a:lnTo>
                <a:lnTo>
                  <a:pt x="7340" y="2871"/>
                </a:lnTo>
                <a:lnTo>
                  <a:pt x="7359" y="2867"/>
                </a:lnTo>
                <a:lnTo>
                  <a:pt x="7378" y="2864"/>
                </a:lnTo>
                <a:lnTo>
                  <a:pt x="7398" y="2861"/>
                </a:lnTo>
                <a:lnTo>
                  <a:pt x="7418" y="2860"/>
                </a:lnTo>
                <a:lnTo>
                  <a:pt x="7439" y="2859"/>
                </a:lnTo>
                <a:lnTo>
                  <a:pt x="7463" y="2860"/>
                </a:lnTo>
                <a:lnTo>
                  <a:pt x="7487" y="2862"/>
                </a:lnTo>
                <a:lnTo>
                  <a:pt x="7510" y="2866"/>
                </a:lnTo>
                <a:lnTo>
                  <a:pt x="7533" y="2870"/>
                </a:lnTo>
                <a:lnTo>
                  <a:pt x="7555" y="2876"/>
                </a:lnTo>
                <a:lnTo>
                  <a:pt x="7576" y="2884"/>
                </a:lnTo>
                <a:lnTo>
                  <a:pt x="7597" y="2892"/>
                </a:lnTo>
                <a:lnTo>
                  <a:pt x="7617" y="2902"/>
                </a:lnTo>
                <a:lnTo>
                  <a:pt x="7637" y="2913"/>
                </a:lnTo>
                <a:lnTo>
                  <a:pt x="7655" y="2925"/>
                </a:lnTo>
                <a:lnTo>
                  <a:pt x="7673" y="2939"/>
                </a:lnTo>
                <a:lnTo>
                  <a:pt x="7690" y="2954"/>
                </a:lnTo>
                <a:lnTo>
                  <a:pt x="7706" y="2970"/>
                </a:lnTo>
                <a:lnTo>
                  <a:pt x="7721" y="2987"/>
                </a:lnTo>
                <a:lnTo>
                  <a:pt x="7735" y="3005"/>
                </a:lnTo>
                <a:lnTo>
                  <a:pt x="7749" y="3025"/>
                </a:lnTo>
                <a:lnTo>
                  <a:pt x="7754" y="3033"/>
                </a:lnTo>
                <a:close/>
                <a:moveTo>
                  <a:pt x="7882" y="1076"/>
                </a:moveTo>
                <a:lnTo>
                  <a:pt x="7881" y="1041"/>
                </a:lnTo>
                <a:lnTo>
                  <a:pt x="7879" y="1006"/>
                </a:lnTo>
                <a:lnTo>
                  <a:pt x="7875" y="973"/>
                </a:lnTo>
                <a:lnTo>
                  <a:pt x="7869" y="939"/>
                </a:lnTo>
                <a:lnTo>
                  <a:pt x="7862" y="907"/>
                </a:lnTo>
                <a:lnTo>
                  <a:pt x="7854" y="876"/>
                </a:lnTo>
                <a:lnTo>
                  <a:pt x="7844" y="844"/>
                </a:lnTo>
                <a:lnTo>
                  <a:pt x="7833" y="814"/>
                </a:lnTo>
                <a:lnTo>
                  <a:pt x="7820" y="785"/>
                </a:lnTo>
                <a:lnTo>
                  <a:pt x="7806" y="757"/>
                </a:lnTo>
                <a:lnTo>
                  <a:pt x="7791" y="729"/>
                </a:lnTo>
                <a:lnTo>
                  <a:pt x="7774" y="703"/>
                </a:lnTo>
                <a:lnTo>
                  <a:pt x="7756" y="678"/>
                </a:lnTo>
                <a:lnTo>
                  <a:pt x="7737" y="654"/>
                </a:lnTo>
                <a:lnTo>
                  <a:pt x="7717" y="630"/>
                </a:lnTo>
                <a:lnTo>
                  <a:pt x="7696" y="608"/>
                </a:lnTo>
                <a:lnTo>
                  <a:pt x="7673" y="587"/>
                </a:lnTo>
                <a:lnTo>
                  <a:pt x="7650" y="567"/>
                </a:lnTo>
                <a:lnTo>
                  <a:pt x="7624" y="547"/>
                </a:lnTo>
                <a:lnTo>
                  <a:pt x="7599" y="530"/>
                </a:lnTo>
                <a:lnTo>
                  <a:pt x="7572" y="513"/>
                </a:lnTo>
                <a:lnTo>
                  <a:pt x="7545" y="498"/>
                </a:lnTo>
                <a:lnTo>
                  <a:pt x="7517" y="485"/>
                </a:lnTo>
                <a:lnTo>
                  <a:pt x="7487" y="472"/>
                </a:lnTo>
                <a:lnTo>
                  <a:pt x="7456" y="461"/>
                </a:lnTo>
                <a:lnTo>
                  <a:pt x="7425" y="451"/>
                </a:lnTo>
                <a:lnTo>
                  <a:pt x="7393" y="442"/>
                </a:lnTo>
                <a:lnTo>
                  <a:pt x="7361" y="435"/>
                </a:lnTo>
                <a:lnTo>
                  <a:pt x="7328" y="430"/>
                </a:lnTo>
                <a:lnTo>
                  <a:pt x="7293" y="426"/>
                </a:lnTo>
                <a:lnTo>
                  <a:pt x="7258" y="424"/>
                </a:lnTo>
                <a:lnTo>
                  <a:pt x="7223" y="423"/>
                </a:lnTo>
                <a:lnTo>
                  <a:pt x="7188" y="424"/>
                </a:lnTo>
                <a:lnTo>
                  <a:pt x="7152" y="426"/>
                </a:lnTo>
                <a:lnTo>
                  <a:pt x="7118" y="430"/>
                </a:lnTo>
                <a:lnTo>
                  <a:pt x="7085" y="435"/>
                </a:lnTo>
                <a:lnTo>
                  <a:pt x="7052" y="442"/>
                </a:lnTo>
                <a:lnTo>
                  <a:pt x="7021" y="451"/>
                </a:lnTo>
                <a:lnTo>
                  <a:pt x="6989" y="461"/>
                </a:lnTo>
                <a:lnTo>
                  <a:pt x="6959" y="472"/>
                </a:lnTo>
                <a:lnTo>
                  <a:pt x="6929" y="485"/>
                </a:lnTo>
                <a:lnTo>
                  <a:pt x="6901" y="498"/>
                </a:lnTo>
                <a:lnTo>
                  <a:pt x="6874" y="513"/>
                </a:lnTo>
                <a:lnTo>
                  <a:pt x="6846" y="530"/>
                </a:lnTo>
                <a:lnTo>
                  <a:pt x="6821" y="547"/>
                </a:lnTo>
                <a:lnTo>
                  <a:pt x="6796" y="567"/>
                </a:lnTo>
                <a:lnTo>
                  <a:pt x="6773" y="587"/>
                </a:lnTo>
                <a:lnTo>
                  <a:pt x="6751" y="608"/>
                </a:lnTo>
                <a:lnTo>
                  <a:pt x="6729" y="630"/>
                </a:lnTo>
                <a:lnTo>
                  <a:pt x="6709" y="654"/>
                </a:lnTo>
                <a:lnTo>
                  <a:pt x="6689" y="678"/>
                </a:lnTo>
                <a:lnTo>
                  <a:pt x="6672" y="703"/>
                </a:lnTo>
                <a:lnTo>
                  <a:pt x="6655" y="729"/>
                </a:lnTo>
                <a:lnTo>
                  <a:pt x="6640" y="757"/>
                </a:lnTo>
                <a:lnTo>
                  <a:pt x="6626" y="785"/>
                </a:lnTo>
                <a:lnTo>
                  <a:pt x="6613" y="814"/>
                </a:lnTo>
                <a:lnTo>
                  <a:pt x="6602" y="844"/>
                </a:lnTo>
                <a:lnTo>
                  <a:pt x="6592" y="876"/>
                </a:lnTo>
                <a:lnTo>
                  <a:pt x="6584" y="907"/>
                </a:lnTo>
                <a:lnTo>
                  <a:pt x="6577" y="939"/>
                </a:lnTo>
                <a:lnTo>
                  <a:pt x="6572" y="973"/>
                </a:lnTo>
                <a:lnTo>
                  <a:pt x="6568" y="1006"/>
                </a:lnTo>
                <a:lnTo>
                  <a:pt x="6565" y="1041"/>
                </a:lnTo>
                <a:lnTo>
                  <a:pt x="6565" y="1076"/>
                </a:lnTo>
                <a:lnTo>
                  <a:pt x="6565" y="1111"/>
                </a:lnTo>
                <a:lnTo>
                  <a:pt x="6568" y="1145"/>
                </a:lnTo>
                <a:lnTo>
                  <a:pt x="6572" y="1180"/>
                </a:lnTo>
                <a:lnTo>
                  <a:pt x="6577" y="1213"/>
                </a:lnTo>
                <a:lnTo>
                  <a:pt x="6584" y="1245"/>
                </a:lnTo>
                <a:lnTo>
                  <a:pt x="6592" y="1277"/>
                </a:lnTo>
                <a:lnTo>
                  <a:pt x="6602" y="1308"/>
                </a:lnTo>
                <a:lnTo>
                  <a:pt x="6613" y="1337"/>
                </a:lnTo>
                <a:lnTo>
                  <a:pt x="6626" y="1367"/>
                </a:lnTo>
                <a:lnTo>
                  <a:pt x="6640" y="1395"/>
                </a:lnTo>
                <a:lnTo>
                  <a:pt x="6655" y="1422"/>
                </a:lnTo>
                <a:lnTo>
                  <a:pt x="6672" y="1449"/>
                </a:lnTo>
                <a:lnTo>
                  <a:pt x="6689" y="1475"/>
                </a:lnTo>
                <a:lnTo>
                  <a:pt x="6709" y="1499"/>
                </a:lnTo>
                <a:lnTo>
                  <a:pt x="6729" y="1522"/>
                </a:lnTo>
                <a:lnTo>
                  <a:pt x="6751" y="1544"/>
                </a:lnTo>
                <a:lnTo>
                  <a:pt x="6773" y="1566"/>
                </a:lnTo>
                <a:lnTo>
                  <a:pt x="6796" y="1586"/>
                </a:lnTo>
                <a:lnTo>
                  <a:pt x="6821" y="1605"/>
                </a:lnTo>
                <a:lnTo>
                  <a:pt x="6846" y="1622"/>
                </a:lnTo>
                <a:lnTo>
                  <a:pt x="6874" y="1638"/>
                </a:lnTo>
                <a:lnTo>
                  <a:pt x="6901" y="1654"/>
                </a:lnTo>
                <a:lnTo>
                  <a:pt x="6929" y="1668"/>
                </a:lnTo>
                <a:lnTo>
                  <a:pt x="6959" y="1680"/>
                </a:lnTo>
                <a:lnTo>
                  <a:pt x="6989" y="1691"/>
                </a:lnTo>
                <a:lnTo>
                  <a:pt x="7021" y="1701"/>
                </a:lnTo>
                <a:lnTo>
                  <a:pt x="7052" y="1709"/>
                </a:lnTo>
                <a:lnTo>
                  <a:pt x="7085" y="1716"/>
                </a:lnTo>
                <a:lnTo>
                  <a:pt x="7118" y="1722"/>
                </a:lnTo>
                <a:lnTo>
                  <a:pt x="7152" y="1726"/>
                </a:lnTo>
                <a:lnTo>
                  <a:pt x="7188" y="1728"/>
                </a:lnTo>
                <a:lnTo>
                  <a:pt x="7223" y="1729"/>
                </a:lnTo>
                <a:lnTo>
                  <a:pt x="7258" y="1728"/>
                </a:lnTo>
                <a:lnTo>
                  <a:pt x="7293" y="1726"/>
                </a:lnTo>
                <a:lnTo>
                  <a:pt x="7328" y="1722"/>
                </a:lnTo>
                <a:lnTo>
                  <a:pt x="7361" y="1716"/>
                </a:lnTo>
                <a:lnTo>
                  <a:pt x="7393" y="1709"/>
                </a:lnTo>
                <a:lnTo>
                  <a:pt x="7425" y="1701"/>
                </a:lnTo>
                <a:lnTo>
                  <a:pt x="7456" y="1691"/>
                </a:lnTo>
                <a:lnTo>
                  <a:pt x="7487" y="1680"/>
                </a:lnTo>
                <a:lnTo>
                  <a:pt x="7517" y="1668"/>
                </a:lnTo>
                <a:lnTo>
                  <a:pt x="7545" y="1654"/>
                </a:lnTo>
                <a:lnTo>
                  <a:pt x="7572" y="1638"/>
                </a:lnTo>
                <a:lnTo>
                  <a:pt x="7599" y="1622"/>
                </a:lnTo>
                <a:lnTo>
                  <a:pt x="7624" y="1605"/>
                </a:lnTo>
                <a:lnTo>
                  <a:pt x="7650" y="1586"/>
                </a:lnTo>
                <a:lnTo>
                  <a:pt x="7673" y="1566"/>
                </a:lnTo>
                <a:lnTo>
                  <a:pt x="7696" y="1544"/>
                </a:lnTo>
                <a:lnTo>
                  <a:pt x="7717" y="1522"/>
                </a:lnTo>
                <a:lnTo>
                  <a:pt x="7737" y="1499"/>
                </a:lnTo>
                <a:lnTo>
                  <a:pt x="7756" y="1475"/>
                </a:lnTo>
                <a:lnTo>
                  <a:pt x="7774" y="1449"/>
                </a:lnTo>
                <a:lnTo>
                  <a:pt x="7791" y="1422"/>
                </a:lnTo>
                <a:lnTo>
                  <a:pt x="7806" y="1395"/>
                </a:lnTo>
                <a:lnTo>
                  <a:pt x="7820" y="1367"/>
                </a:lnTo>
                <a:lnTo>
                  <a:pt x="7833" y="1337"/>
                </a:lnTo>
                <a:lnTo>
                  <a:pt x="7844" y="1308"/>
                </a:lnTo>
                <a:lnTo>
                  <a:pt x="7854" y="1277"/>
                </a:lnTo>
                <a:lnTo>
                  <a:pt x="7862" y="1245"/>
                </a:lnTo>
                <a:lnTo>
                  <a:pt x="7869" y="1213"/>
                </a:lnTo>
                <a:lnTo>
                  <a:pt x="7875" y="1180"/>
                </a:lnTo>
                <a:lnTo>
                  <a:pt x="7879" y="1145"/>
                </a:lnTo>
                <a:lnTo>
                  <a:pt x="7881" y="1111"/>
                </a:lnTo>
                <a:lnTo>
                  <a:pt x="7882" y="1076"/>
                </a:lnTo>
                <a:close/>
                <a:moveTo>
                  <a:pt x="7603" y="1076"/>
                </a:moveTo>
                <a:lnTo>
                  <a:pt x="7602" y="1098"/>
                </a:lnTo>
                <a:lnTo>
                  <a:pt x="7601" y="1119"/>
                </a:lnTo>
                <a:lnTo>
                  <a:pt x="7599" y="1139"/>
                </a:lnTo>
                <a:lnTo>
                  <a:pt x="7596" y="1160"/>
                </a:lnTo>
                <a:lnTo>
                  <a:pt x="7592" y="1180"/>
                </a:lnTo>
                <a:lnTo>
                  <a:pt x="7587" y="1199"/>
                </a:lnTo>
                <a:lnTo>
                  <a:pt x="7581" y="1217"/>
                </a:lnTo>
                <a:lnTo>
                  <a:pt x="7575" y="1235"/>
                </a:lnTo>
                <a:lnTo>
                  <a:pt x="7568" y="1254"/>
                </a:lnTo>
                <a:lnTo>
                  <a:pt x="7560" y="1271"/>
                </a:lnTo>
                <a:lnTo>
                  <a:pt x="7551" y="1287"/>
                </a:lnTo>
                <a:lnTo>
                  <a:pt x="7542" y="1303"/>
                </a:lnTo>
                <a:lnTo>
                  <a:pt x="7532" y="1318"/>
                </a:lnTo>
                <a:lnTo>
                  <a:pt x="7521" y="1332"/>
                </a:lnTo>
                <a:lnTo>
                  <a:pt x="7509" y="1347"/>
                </a:lnTo>
                <a:lnTo>
                  <a:pt x="7497" y="1361"/>
                </a:lnTo>
                <a:lnTo>
                  <a:pt x="7484" y="1373"/>
                </a:lnTo>
                <a:lnTo>
                  <a:pt x="7470" y="1385"/>
                </a:lnTo>
                <a:lnTo>
                  <a:pt x="7456" y="1396"/>
                </a:lnTo>
                <a:lnTo>
                  <a:pt x="7441" y="1407"/>
                </a:lnTo>
                <a:lnTo>
                  <a:pt x="7426" y="1416"/>
                </a:lnTo>
                <a:lnTo>
                  <a:pt x="7410" y="1425"/>
                </a:lnTo>
                <a:lnTo>
                  <a:pt x="7394" y="1434"/>
                </a:lnTo>
                <a:lnTo>
                  <a:pt x="7377" y="1441"/>
                </a:lnTo>
                <a:lnTo>
                  <a:pt x="7359" y="1449"/>
                </a:lnTo>
                <a:lnTo>
                  <a:pt x="7341" y="1454"/>
                </a:lnTo>
                <a:lnTo>
                  <a:pt x="7322" y="1459"/>
                </a:lnTo>
                <a:lnTo>
                  <a:pt x="7303" y="1463"/>
                </a:lnTo>
                <a:lnTo>
                  <a:pt x="7284" y="1467"/>
                </a:lnTo>
                <a:lnTo>
                  <a:pt x="7264" y="1469"/>
                </a:lnTo>
                <a:lnTo>
                  <a:pt x="7243" y="1470"/>
                </a:lnTo>
                <a:lnTo>
                  <a:pt x="7223" y="1471"/>
                </a:lnTo>
                <a:lnTo>
                  <a:pt x="7202" y="1470"/>
                </a:lnTo>
                <a:lnTo>
                  <a:pt x="7182" y="1469"/>
                </a:lnTo>
                <a:lnTo>
                  <a:pt x="7161" y="1467"/>
                </a:lnTo>
                <a:lnTo>
                  <a:pt x="7142" y="1463"/>
                </a:lnTo>
                <a:lnTo>
                  <a:pt x="7123" y="1459"/>
                </a:lnTo>
                <a:lnTo>
                  <a:pt x="7104" y="1454"/>
                </a:lnTo>
                <a:lnTo>
                  <a:pt x="7086" y="1449"/>
                </a:lnTo>
                <a:lnTo>
                  <a:pt x="7069" y="1441"/>
                </a:lnTo>
                <a:lnTo>
                  <a:pt x="7052" y="1434"/>
                </a:lnTo>
                <a:lnTo>
                  <a:pt x="7035" y="1425"/>
                </a:lnTo>
                <a:lnTo>
                  <a:pt x="7019" y="1416"/>
                </a:lnTo>
                <a:lnTo>
                  <a:pt x="7003" y="1407"/>
                </a:lnTo>
                <a:lnTo>
                  <a:pt x="6989" y="1396"/>
                </a:lnTo>
                <a:lnTo>
                  <a:pt x="6975" y="1385"/>
                </a:lnTo>
                <a:lnTo>
                  <a:pt x="6961" y="1373"/>
                </a:lnTo>
                <a:lnTo>
                  <a:pt x="6948" y="1361"/>
                </a:lnTo>
                <a:lnTo>
                  <a:pt x="6936" y="1347"/>
                </a:lnTo>
                <a:lnTo>
                  <a:pt x="6924" y="1332"/>
                </a:lnTo>
                <a:lnTo>
                  <a:pt x="6914" y="1318"/>
                </a:lnTo>
                <a:lnTo>
                  <a:pt x="6904" y="1303"/>
                </a:lnTo>
                <a:lnTo>
                  <a:pt x="6894" y="1287"/>
                </a:lnTo>
                <a:lnTo>
                  <a:pt x="6885" y="1271"/>
                </a:lnTo>
                <a:lnTo>
                  <a:pt x="6878" y="1254"/>
                </a:lnTo>
                <a:lnTo>
                  <a:pt x="6870" y="1235"/>
                </a:lnTo>
                <a:lnTo>
                  <a:pt x="6864" y="1217"/>
                </a:lnTo>
                <a:lnTo>
                  <a:pt x="6857" y="1199"/>
                </a:lnTo>
                <a:lnTo>
                  <a:pt x="6853" y="1180"/>
                </a:lnTo>
                <a:lnTo>
                  <a:pt x="6849" y="1160"/>
                </a:lnTo>
                <a:lnTo>
                  <a:pt x="6846" y="1139"/>
                </a:lnTo>
                <a:lnTo>
                  <a:pt x="6844" y="1119"/>
                </a:lnTo>
                <a:lnTo>
                  <a:pt x="6842" y="1098"/>
                </a:lnTo>
                <a:lnTo>
                  <a:pt x="6842" y="1076"/>
                </a:lnTo>
                <a:lnTo>
                  <a:pt x="6842" y="1055"/>
                </a:lnTo>
                <a:lnTo>
                  <a:pt x="6844" y="1033"/>
                </a:lnTo>
                <a:lnTo>
                  <a:pt x="6846" y="1013"/>
                </a:lnTo>
                <a:lnTo>
                  <a:pt x="6849" y="993"/>
                </a:lnTo>
                <a:lnTo>
                  <a:pt x="6853" y="973"/>
                </a:lnTo>
                <a:lnTo>
                  <a:pt x="6857" y="954"/>
                </a:lnTo>
                <a:lnTo>
                  <a:pt x="6864" y="934"/>
                </a:lnTo>
                <a:lnTo>
                  <a:pt x="6870" y="916"/>
                </a:lnTo>
                <a:lnTo>
                  <a:pt x="6878" y="899"/>
                </a:lnTo>
                <a:lnTo>
                  <a:pt x="6885" y="882"/>
                </a:lnTo>
                <a:lnTo>
                  <a:pt x="6894" y="866"/>
                </a:lnTo>
                <a:lnTo>
                  <a:pt x="6904" y="850"/>
                </a:lnTo>
                <a:lnTo>
                  <a:pt x="6914" y="834"/>
                </a:lnTo>
                <a:lnTo>
                  <a:pt x="6924" y="819"/>
                </a:lnTo>
                <a:lnTo>
                  <a:pt x="6936" y="805"/>
                </a:lnTo>
                <a:lnTo>
                  <a:pt x="6948" y="792"/>
                </a:lnTo>
                <a:lnTo>
                  <a:pt x="6961" y="779"/>
                </a:lnTo>
                <a:lnTo>
                  <a:pt x="6975" y="768"/>
                </a:lnTo>
                <a:lnTo>
                  <a:pt x="6989" y="756"/>
                </a:lnTo>
                <a:lnTo>
                  <a:pt x="7003" y="745"/>
                </a:lnTo>
                <a:lnTo>
                  <a:pt x="7019" y="735"/>
                </a:lnTo>
                <a:lnTo>
                  <a:pt x="7035" y="726"/>
                </a:lnTo>
                <a:lnTo>
                  <a:pt x="7052" y="718"/>
                </a:lnTo>
                <a:lnTo>
                  <a:pt x="7069" y="711"/>
                </a:lnTo>
                <a:lnTo>
                  <a:pt x="7086" y="704"/>
                </a:lnTo>
                <a:lnTo>
                  <a:pt x="7104" y="698"/>
                </a:lnTo>
                <a:lnTo>
                  <a:pt x="7123" y="693"/>
                </a:lnTo>
                <a:lnTo>
                  <a:pt x="7142" y="689"/>
                </a:lnTo>
                <a:lnTo>
                  <a:pt x="7161" y="686"/>
                </a:lnTo>
                <a:lnTo>
                  <a:pt x="7182" y="684"/>
                </a:lnTo>
                <a:lnTo>
                  <a:pt x="7202" y="682"/>
                </a:lnTo>
                <a:lnTo>
                  <a:pt x="7223" y="682"/>
                </a:lnTo>
                <a:lnTo>
                  <a:pt x="7243" y="682"/>
                </a:lnTo>
                <a:lnTo>
                  <a:pt x="7264" y="684"/>
                </a:lnTo>
                <a:lnTo>
                  <a:pt x="7284" y="686"/>
                </a:lnTo>
                <a:lnTo>
                  <a:pt x="7303" y="689"/>
                </a:lnTo>
                <a:lnTo>
                  <a:pt x="7322" y="693"/>
                </a:lnTo>
                <a:lnTo>
                  <a:pt x="7341" y="698"/>
                </a:lnTo>
                <a:lnTo>
                  <a:pt x="7359" y="704"/>
                </a:lnTo>
                <a:lnTo>
                  <a:pt x="7377" y="711"/>
                </a:lnTo>
                <a:lnTo>
                  <a:pt x="7394" y="718"/>
                </a:lnTo>
                <a:lnTo>
                  <a:pt x="7410" y="726"/>
                </a:lnTo>
                <a:lnTo>
                  <a:pt x="7426" y="735"/>
                </a:lnTo>
                <a:lnTo>
                  <a:pt x="7441" y="745"/>
                </a:lnTo>
                <a:lnTo>
                  <a:pt x="7456" y="756"/>
                </a:lnTo>
                <a:lnTo>
                  <a:pt x="7470" y="768"/>
                </a:lnTo>
                <a:lnTo>
                  <a:pt x="7484" y="779"/>
                </a:lnTo>
                <a:lnTo>
                  <a:pt x="7497" y="792"/>
                </a:lnTo>
                <a:lnTo>
                  <a:pt x="7509" y="805"/>
                </a:lnTo>
                <a:lnTo>
                  <a:pt x="7521" y="819"/>
                </a:lnTo>
                <a:lnTo>
                  <a:pt x="7532" y="834"/>
                </a:lnTo>
                <a:lnTo>
                  <a:pt x="7542" y="850"/>
                </a:lnTo>
                <a:lnTo>
                  <a:pt x="7551" y="866"/>
                </a:lnTo>
                <a:lnTo>
                  <a:pt x="7560" y="882"/>
                </a:lnTo>
                <a:lnTo>
                  <a:pt x="7568" y="899"/>
                </a:lnTo>
                <a:lnTo>
                  <a:pt x="7575" y="916"/>
                </a:lnTo>
                <a:lnTo>
                  <a:pt x="7581" y="934"/>
                </a:lnTo>
                <a:lnTo>
                  <a:pt x="7587" y="954"/>
                </a:lnTo>
                <a:lnTo>
                  <a:pt x="7592" y="973"/>
                </a:lnTo>
                <a:lnTo>
                  <a:pt x="7596" y="993"/>
                </a:lnTo>
                <a:lnTo>
                  <a:pt x="7599" y="1013"/>
                </a:lnTo>
                <a:lnTo>
                  <a:pt x="7601" y="1033"/>
                </a:lnTo>
                <a:lnTo>
                  <a:pt x="7602" y="1055"/>
                </a:lnTo>
                <a:lnTo>
                  <a:pt x="7603" y="1076"/>
                </a:lnTo>
                <a:close/>
                <a:moveTo>
                  <a:pt x="6372" y="1078"/>
                </a:moveTo>
                <a:lnTo>
                  <a:pt x="6371" y="1059"/>
                </a:lnTo>
                <a:lnTo>
                  <a:pt x="6371" y="1040"/>
                </a:lnTo>
                <a:lnTo>
                  <a:pt x="6370" y="1023"/>
                </a:lnTo>
                <a:lnTo>
                  <a:pt x="6368" y="1006"/>
                </a:lnTo>
                <a:lnTo>
                  <a:pt x="6367" y="997"/>
                </a:lnTo>
                <a:lnTo>
                  <a:pt x="5780" y="997"/>
                </a:lnTo>
                <a:lnTo>
                  <a:pt x="5780" y="1225"/>
                </a:lnTo>
                <a:lnTo>
                  <a:pt x="6091" y="1225"/>
                </a:lnTo>
                <a:lnTo>
                  <a:pt x="6087" y="1240"/>
                </a:lnTo>
                <a:lnTo>
                  <a:pt x="6082" y="1256"/>
                </a:lnTo>
                <a:lnTo>
                  <a:pt x="6078" y="1270"/>
                </a:lnTo>
                <a:lnTo>
                  <a:pt x="6073" y="1284"/>
                </a:lnTo>
                <a:lnTo>
                  <a:pt x="6068" y="1297"/>
                </a:lnTo>
                <a:lnTo>
                  <a:pt x="6062" y="1310"/>
                </a:lnTo>
                <a:lnTo>
                  <a:pt x="6056" y="1322"/>
                </a:lnTo>
                <a:lnTo>
                  <a:pt x="6049" y="1334"/>
                </a:lnTo>
                <a:lnTo>
                  <a:pt x="6042" y="1347"/>
                </a:lnTo>
                <a:lnTo>
                  <a:pt x="6034" y="1358"/>
                </a:lnTo>
                <a:lnTo>
                  <a:pt x="6026" y="1368"/>
                </a:lnTo>
                <a:lnTo>
                  <a:pt x="6018" y="1378"/>
                </a:lnTo>
                <a:lnTo>
                  <a:pt x="6009" y="1388"/>
                </a:lnTo>
                <a:lnTo>
                  <a:pt x="5999" y="1397"/>
                </a:lnTo>
                <a:lnTo>
                  <a:pt x="5989" y="1405"/>
                </a:lnTo>
                <a:lnTo>
                  <a:pt x="5979" y="1413"/>
                </a:lnTo>
                <a:lnTo>
                  <a:pt x="5968" y="1421"/>
                </a:lnTo>
                <a:lnTo>
                  <a:pt x="5957" y="1428"/>
                </a:lnTo>
                <a:lnTo>
                  <a:pt x="5946" y="1434"/>
                </a:lnTo>
                <a:lnTo>
                  <a:pt x="5934" y="1440"/>
                </a:lnTo>
                <a:lnTo>
                  <a:pt x="5920" y="1447"/>
                </a:lnTo>
                <a:lnTo>
                  <a:pt x="5907" y="1452"/>
                </a:lnTo>
                <a:lnTo>
                  <a:pt x="5894" y="1457"/>
                </a:lnTo>
                <a:lnTo>
                  <a:pt x="5880" y="1461"/>
                </a:lnTo>
                <a:lnTo>
                  <a:pt x="5866" y="1465"/>
                </a:lnTo>
                <a:lnTo>
                  <a:pt x="5851" y="1468"/>
                </a:lnTo>
                <a:lnTo>
                  <a:pt x="5836" y="1471"/>
                </a:lnTo>
                <a:lnTo>
                  <a:pt x="5820" y="1473"/>
                </a:lnTo>
                <a:lnTo>
                  <a:pt x="5804" y="1475"/>
                </a:lnTo>
                <a:lnTo>
                  <a:pt x="5788" y="1476"/>
                </a:lnTo>
                <a:lnTo>
                  <a:pt x="5770" y="1476"/>
                </a:lnTo>
                <a:lnTo>
                  <a:pt x="5753" y="1477"/>
                </a:lnTo>
                <a:lnTo>
                  <a:pt x="5732" y="1476"/>
                </a:lnTo>
                <a:lnTo>
                  <a:pt x="5712" y="1475"/>
                </a:lnTo>
                <a:lnTo>
                  <a:pt x="5693" y="1473"/>
                </a:lnTo>
                <a:lnTo>
                  <a:pt x="5674" y="1469"/>
                </a:lnTo>
                <a:lnTo>
                  <a:pt x="5655" y="1465"/>
                </a:lnTo>
                <a:lnTo>
                  <a:pt x="5637" y="1460"/>
                </a:lnTo>
                <a:lnTo>
                  <a:pt x="5618" y="1454"/>
                </a:lnTo>
                <a:lnTo>
                  <a:pt x="5601" y="1448"/>
                </a:lnTo>
                <a:lnTo>
                  <a:pt x="5585" y="1439"/>
                </a:lnTo>
                <a:lnTo>
                  <a:pt x="5568" y="1431"/>
                </a:lnTo>
                <a:lnTo>
                  <a:pt x="5553" y="1422"/>
                </a:lnTo>
                <a:lnTo>
                  <a:pt x="5538" y="1412"/>
                </a:lnTo>
                <a:lnTo>
                  <a:pt x="5523" y="1401"/>
                </a:lnTo>
                <a:lnTo>
                  <a:pt x="5509" y="1390"/>
                </a:lnTo>
                <a:lnTo>
                  <a:pt x="5496" y="1378"/>
                </a:lnTo>
                <a:lnTo>
                  <a:pt x="5484" y="1365"/>
                </a:lnTo>
                <a:lnTo>
                  <a:pt x="5472" y="1352"/>
                </a:lnTo>
                <a:lnTo>
                  <a:pt x="5459" y="1336"/>
                </a:lnTo>
                <a:lnTo>
                  <a:pt x="5449" y="1322"/>
                </a:lnTo>
                <a:lnTo>
                  <a:pt x="5439" y="1306"/>
                </a:lnTo>
                <a:lnTo>
                  <a:pt x="5429" y="1290"/>
                </a:lnTo>
                <a:lnTo>
                  <a:pt x="5421" y="1274"/>
                </a:lnTo>
                <a:lnTo>
                  <a:pt x="5413" y="1257"/>
                </a:lnTo>
                <a:lnTo>
                  <a:pt x="5406" y="1238"/>
                </a:lnTo>
                <a:lnTo>
                  <a:pt x="5400" y="1219"/>
                </a:lnTo>
                <a:lnTo>
                  <a:pt x="5394" y="1201"/>
                </a:lnTo>
                <a:lnTo>
                  <a:pt x="5390" y="1181"/>
                </a:lnTo>
                <a:lnTo>
                  <a:pt x="5386" y="1161"/>
                </a:lnTo>
                <a:lnTo>
                  <a:pt x="5383" y="1140"/>
                </a:lnTo>
                <a:lnTo>
                  <a:pt x="5381" y="1119"/>
                </a:lnTo>
                <a:lnTo>
                  <a:pt x="5379" y="1098"/>
                </a:lnTo>
                <a:lnTo>
                  <a:pt x="5379" y="1076"/>
                </a:lnTo>
                <a:lnTo>
                  <a:pt x="5379" y="1055"/>
                </a:lnTo>
                <a:lnTo>
                  <a:pt x="5381" y="1033"/>
                </a:lnTo>
                <a:lnTo>
                  <a:pt x="5383" y="1012"/>
                </a:lnTo>
                <a:lnTo>
                  <a:pt x="5386" y="992"/>
                </a:lnTo>
                <a:lnTo>
                  <a:pt x="5390" y="972"/>
                </a:lnTo>
                <a:lnTo>
                  <a:pt x="5394" y="953"/>
                </a:lnTo>
                <a:lnTo>
                  <a:pt x="5400" y="933"/>
                </a:lnTo>
                <a:lnTo>
                  <a:pt x="5406" y="915"/>
                </a:lnTo>
                <a:lnTo>
                  <a:pt x="5413" y="898"/>
                </a:lnTo>
                <a:lnTo>
                  <a:pt x="5421" y="881"/>
                </a:lnTo>
                <a:lnTo>
                  <a:pt x="5430" y="864"/>
                </a:lnTo>
                <a:lnTo>
                  <a:pt x="5439" y="848"/>
                </a:lnTo>
                <a:lnTo>
                  <a:pt x="5449" y="832"/>
                </a:lnTo>
                <a:lnTo>
                  <a:pt x="5460" y="817"/>
                </a:lnTo>
                <a:lnTo>
                  <a:pt x="5473" y="803"/>
                </a:lnTo>
                <a:lnTo>
                  <a:pt x="5485" y="790"/>
                </a:lnTo>
                <a:lnTo>
                  <a:pt x="5498" y="777"/>
                </a:lnTo>
                <a:lnTo>
                  <a:pt x="5511" y="765"/>
                </a:lnTo>
                <a:lnTo>
                  <a:pt x="5525" y="754"/>
                </a:lnTo>
                <a:lnTo>
                  <a:pt x="5540" y="743"/>
                </a:lnTo>
                <a:lnTo>
                  <a:pt x="5555" y="733"/>
                </a:lnTo>
                <a:lnTo>
                  <a:pt x="5571" y="724"/>
                </a:lnTo>
                <a:lnTo>
                  <a:pt x="5587" y="716"/>
                </a:lnTo>
                <a:lnTo>
                  <a:pt x="5604" y="708"/>
                </a:lnTo>
                <a:lnTo>
                  <a:pt x="5622" y="702"/>
                </a:lnTo>
                <a:lnTo>
                  <a:pt x="5640" y="696"/>
                </a:lnTo>
                <a:lnTo>
                  <a:pt x="5658" y="691"/>
                </a:lnTo>
                <a:lnTo>
                  <a:pt x="5677" y="687"/>
                </a:lnTo>
                <a:lnTo>
                  <a:pt x="5696" y="684"/>
                </a:lnTo>
                <a:lnTo>
                  <a:pt x="5716" y="681"/>
                </a:lnTo>
                <a:lnTo>
                  <a:pt x="5736" y="680"/>
                </a:lnTo>
                <a:lnTo>
                  <a:pt x="5757" y="679"/>
                </a:lnTo>
                <a:lnTo>
                  <a:pt x="5780" y="680"/>
                </a:lnTo>
                <a:lnTo>
                  <a:pt x="5801" y="681"/>
                </a:lnTo>
                <a:lnTo>
                  <a:pt x="5822" y="684"/>
                </a:lnTo>
                <a:lnTo>
                  <a:pt x="5843" y="687"/>
                </a:lnTo>
                <a:lnTo>
                  <a:pt x="5863" y="692"/>
                </a:lnTo>
                <a:lnTo>
                  <a:pt x="5882" y="697"/>
                </a:lnTo>
                <a:lnTo>
                  <a:pt x="5901" y="704"/>
                </a:lnTo>
                <a:lnTo>
                  <a:pt x="5919" y="711"/>
                </a:lnTo>
                <a:lnTo>
                  <a:pt x="5938" y="720"/>
                </a:lnTo>
                <a:lnTo>
                  <a:pt x="5956" y="729"/>
                </a:lnTo>
                <a:lnTo>
                  <a:pt x="5972" y="739"/>
                </a:lnTo>
                <a:lnTo>
                  <a:pt x="5989" y="751"/>
                </a:lnTo>
                <a:lnTo>
                  <a:pt x="6004" y="763"/>
                </a:lnTo>
                <a:lnTo>
                  <a:pt x="6019" y="776"/>
                </a:lnTo>
                <a:lnTo>
                  <a:pt x="6033" y="790"/>
                </a:lnTo>
                <a:lnTo>
                  <a:pt x="6047" y="805"/>
                </a:lnTo>
                <a:lnTo>
                  <a:pt x="6054" y="814"/>
                </a:lnTo>
                <a:lnTo>
                  <a:pt x="6248" y="624"/>
                </a:lnTo>
                <a:lnTo>
                  <a:pt x="6241" y="617"/>
                </a:lnTo>
                <a:lnTo>
                  <a:pt x="6218" y="594"/>
                </a:lnTo>
                <a:lnTo>
                  <a:pt x="6195" y="573"/>
                </a:lnTo>
                <a:lnTo>
                  <a:pt x="6170" y="553"/>
                </a:lnTo>
                <a:lnTo>
                  <a:pt x="6145" y="533"/>
                </a:lnTo>
                <a:lnTo>
                  <a:pt x="6118" y="516"/>
                </a:lnTo>
                <a:lnTo>
                  <a:pt x="6091" y="501"/>
                </a:lnTo>
                <a:lnTo>
                  <a:pt x="6061" y="486"/>
                </a:lnTo>
                <a:lnTo>
                  <a:pt x="6032" y="473"/>
                </a:lnTo>
                <a:lnTo>
                  <a:pt x="6001" y="462"/>
                </a:lnTo>
                <a:lnTo>
                  <a:pt x="5970" y="452"/>
                </a:lnTo>
                <a:lnTo>
                  <a:pt x="5938" y="442"/>
                </a:lnTo>
                <a:lnTo>
                  <a:pt x="5904" y="435"/>
                </a:lnTo>
                <a:lnTo>
                  <a:pt x="5870" y="430"/>
                </a:lnTo>
                <a:lnTo>
                  <a:pt x="5836" y="426"/>
                </a:lnTo>
                <a:lnTo>
                  <a:pt x="5801" y="424"/>
                </a:lnTo>
                <a:lnTo>
                  <a:pt x="5764" y="423"/>
                </a:lnTo>
                <a:lnTo>
                  <a:pt x="5729" y="424"/>
                </a:lnTo>
                <a:lnTo>
                  <a:pt x="5694" y="426"/>
                </a:lnTo>
                <a:lnTo>
                  <a:pt x="5660" y="430"/>
                </a:lnTo>
                <a:lnTo>
                  <a:pt x="5626" y="435"/>
                </a:lnTo>
                <a:lnTo>
                  <a:pt x="5593" y="442"/>
                </a:lnTo>
                <a:lnTo>
                  <a:pt x="5561" y="451"/>
                </a:lnTo>
                <a:lnTo>
                  <a:pt x="5530" y="461"/>
                </a:lnTo>
                <a:lnTo>
                  <a:pt x="5500" y="472"/>
                </a:lnTo>
                <a:lnTo>
                  <a:pt x="5470" y="485"/>
                </a:lnTo>
                <a:lnTo>
                  <a:pt x="5441" y="498"/>
                </a:lnTo>
                <a:lnTo>
                  <a:pt x="5413" y="513"/>
                </a:lnTo>
                <a:lnTo>
                  <a:pt x="5386" y="530"/>
                </a:lnTo>
                <a:lnTo>
                  <a:pt x="5361" y="547"/>
                </a:lnTo>
                <a:lnTo>
                  <a:pt x="5336" y="567"/>
                </a:lnTo>
                <a:lnTo>
                  <a:pt x="5313" y="587"/>
                </a:lnTo>
                <a:lnTo>
                  <a:pt x="5289" y="608"/>
                </a:lnTo>
                <a:lnTo>
                  <a:pt x="5268" y="630"/>
                </a:lnTo>
                <a:lnTo>
                  <a:pt x="5248" y="654"/>
                </a:lnTo>
                <a:lnTo>
                  <a:pt x="5229" y="678"/>
                </a:lnTo>
                <a:lnTo>
                  <a:pt x="5211" y="703"/>
                </a:lnTo>
                <a:lnTo>
                  <a:pt x="5194" y="729"/>
                </a:lnTo>
                <a:lnTo>
                  <a:pt x="5179" y="757"/>
                </a:lnTo>
                <a:lnTo>
                  <a:pt x="5165" y="785"/>
                </a:lnTo>
                <a:lnTo>
                  <a:pt x="5151" y="814"/>
                </a:lnTo>
                <a:lnTo>
                  <a:pt x="5140" y="844"/>
                </a:lnTo>
                <a:lnTo>
                  <a:pt x="5130" y="876"/>
                </a:lnTo>
                <a:lnTo>
                  <a:pt x="5122" y="907"/>
                </a:lnTo>
                <a:lnTo>
                  <a:pt x="5115" y="939"/>
                </a:lnTo>
                <a:lnTo>
                  <a:pt x="5109" y="973"/>
                </a:lnTo>
                <a:lnTo>
                  <a:pt x="5105" y="1006"/>
                </a:lnTo>
                <a:lnTo>
                  <a:pt x="5103" y="1041"/>
                </a:lnTo>
                <a:lnTo>
                  <a:pt x="5102" y="1076"/>
                </a:lnTo>
                <a:lnTo>
                  <a:pt x="5103" y="1106"/>
                </a:lnTo>
                <a:lnTo>
                  <a:pt x="5105" y="1136"/>
                </a:lnTo>
                <a:lnTo>
                  <a:pt x="5108" y="1167"/>
                </a:lnTo>
                <a:lnTo>
                  <a:pt x="5113" y="1197"/>
                </a:lnTo>
                <a:lnTo>
                  <a:pt x="5119" y="1227"/>
                </a:lnTo>
                <a:lnTo>
                  <a:pt x="5126" y="1257"/>
                </a:lnTo>
                <a:lnTo>
                  <a:pt x="5134" y="1286"/>
                </a:lnTo>
                <a:lnTo>
                  <a:pt x="5144" y="1315"/>
                </a:lnTo>
                <a:lnTo>
                  <a:pt x="5155" y="1343"/>
                </a:lnTo>
                <a:lnTo>
                  <a:pt x="5168" y="1371"/>
                </a:lnTo>
                <a:lnTo>
                  <a:pt x="5182" y="1398"/>
                </a:lnTo>
                <a:lnTo>
                  <a:pt x="5197" y="1425"/>
                </a:lnTo>
                <a:lnTo>
                  <a:pt x="5213" y="1451"/>
                </a:lnTo>
                <a:lnTo>
                  <a:pt x="5230" y="1476"/>
                </a:lnTo>
                <a:lnTo>
                  <a:pt x="5249" y="1500"/>
                </a:lnTo>
                <a:lnTo>
                  <a:pt x="5269" y="1523"/>
                </a:lnTo>
                <a:lnTo>
                  <a:pt x="5290" y="1547"/>
                </a:lnTo>
                <a:lnTo>
                  <a:pt x="5313" y="1568"/>
                </a:lnTo>
                <a:lnTo>
                  <a:pt x="5337" y="1588"/>
                </a:lnTo>
                <a:lnTo>
                  <a:pt x="5362" y="1607"/>
                </a:lnTo>
                <a:lnTo>
                  <a:pt x="5388" y="1625"/>
                </a:lnTo>
                <a:lnTo>
                  <a:pt x="5415" y="1642"/>
                </a:lnTo>
                <a:lnTo>
                  <a:pt x="5444" y="1658"/>
                </a:lnTo>
                <a:lnTo>
                  <a:pt x="5475" y="1672"/>
                </a:lnTo>
                <a:lnTo>
                  <a:pt x="5506" y="1685"/>
                </a:lnTo>
                <a:lnTo>
                  <a:pt x="5538" y="1696"/>
                </a:lnTo>
                <a:lnTo>
                  <a:pt x="5571" y="1705"/>
                </a:lnTo>
                <a:lnTo>
                  <a:pt x="5606" y="1713"/>
                </a:lnTo>
                <a:lnTo>
                  <a:pt x="5643" y="1720"/>
                </a:lnTo>
                <a:lnTo>
                  <a:pt x="5680" y="1724"/>
                </a:lnTo>
                <a:lnTo>
                  <a:pt x="5718" y="1727"/>
                </a:lnTo>
                <a:lnTo>
                  <a:pt x="5758" y="1728"/>
                </a:lnTo>
                <a:lnTo>
                  <a:pt x="5792" y="1727"/>
                </a:lnTo>
                <a:lnTo>
                  <a:pt x="5824" y="1725"/>
                </a:lnTo>
                <a:lnTo>
                  <a:pt x="5855" y="1721"/>
                </a:lnTo>
                <a:lnTo>
                  <a:pt x="5886" y="1715"/>
                </a:lnTo>
                <a:lnTo>
                  <a:pt x="5917" y="1709"/>
                </a:lnTo>
                <a:lnTo>
                  <a:pt x="5947" y="1700"/>
                </a:lnTo>
                <a:lnTo>
                  <a:pt x="5976" y="1691"/>
                </a:lnTo>
                <a:lnTo>
                  <a:pt x="6004" y="1680"/>
                </a:lnTo>
                <a:lnTo>
                  <a:pt x="6031" y="1667"/>
                </a:lnTo>
                <a:lnTo>
                  <a:pt x="6058" y="1654"/>
                </a:lnTo>
                <a:lnTo>
                  <a:pt x="6083" y="1638"/>
                </a:lnTo>
                <a:lnTo>
                  <a:pt x="6109" y="1622"/>
                </a:lnTo>
                <a:lnTo>
                  <a:pt x="6133" y="1604"/>
                </a:lnTo>
                <a:lnTo>
                  <a:pt x="6156" y="1586"/>
                </a:lnTo>
                <a:lnTo>
                  <a:pt x="6177" y="1566"/>
                </a:lnTo>
                <a:lnTo>
                  <a:pt x="6198" y="1544"/>
                </a:lnTo>
                <a:lnTo>
                  <a:pt x="6218" y="1522"/>
                </a:lnTo>
                <a:lnTo>
                  <a:pt x="6237" y="1499"/>
                </a:lnTo>
                <a:lnTo>
                  <a:pt x="6255" y="1475"/>
                </a:lnTo>
                <a:lnTo>
                  <a:pt x="6272" y="1450"/>
                </a:lnTo>
                <a:lnTo>
                  <a:pt x="6287" y="1423"/>
                </a:lnTo>
                <a:lnTo>
                  <a:pt x="6301" y="1396"/>
                </a:lnTo>
                <a:lnTo>
                  <a:pt x="6314" y="1368"/>
                </a:lnTo>
                <a:lnTo>
                  <a:pt x="6326" y="1338"/>
                </a:lnTo>
                <a:lnTo>
                  <a:pt x="6336" y="1308"/>
                </a:lnTo>
                <a:lnTo>
                  <a:pt x="6346" y="1278"/>
                </a:lnTo>
                <a:lnTo>
                  <a:pt x="6353" y="1247"/>
                </a:lnTo>
                <a:lnTo>
                  <a:pt x="6360" y="1214"/>
                </a:lnTo>
                <a:lnTo>
                  <a:pt x="6365" y="1181"/>
                </a:lnTo>
                <a:lnTo>
                  <a:pt x="6369" y="1148"/>
                </a:lnTo>
                <a:lnTo>
                  <a:pt x="6371" y="1113"/>
                </a:lnTo>
                <a:lnTo>
                  <a:pt x="6372" y="1078"/>
                </a:lnTo>
                <a:close/>
                <a:moveTo>
                  <a:pt x="5030" y="2623"/>
                </a:moveTo>
                <a:lnTo>
                  <a:pt x="5030" y="3122"/>
                </a:lnTo>
                <a:lnTo>
                  <a:pt x="4497" y="3122"/>
                </a:lnTo>
                <a:lnTo>
                  <a:pt x="4497" y="2623"/>
                </a:lnTo>
                <a:lnTo>
                  <a:pt x="4231" y="2623"/>
                </a:lnTo>
                <a:lnTo>
                  <a:pt x="4231" y="3883"/>
                </a:lnTo>
                <a:lnTo>
                  <a:pt x="4497" y="3883"/>
                </a:lnTo>
                <a:lnTo>
                  <a:pt x="4497" y="3374"/>
                </a:lnTo>
                <a:lnTo>
                  <a:pt x="5030" y="3374"/>
                </a:lnTo>
                <a:lnTo>
                  <a:pt x="5030" y="3883"/>
                </a:lnTo>
                <a:lnTo>
                  <a:pt x="5297" y="3883"/>
                </a:lnTo>
                <a:lnTo>
                  <a:pt x="5297" y="2623"/>
                </a:lnTo>
                <a:lnTo>
                  <a:pt x="5030" y="2623"/>
                </a:lnTo>
                <a:close/>
                <a:moveTo>
                  <a:pt x="4738" y="1706"/>
                </a:moveTo>
                <a:lnTo>
                  <a:pt x="5025" y="1706"/>
                </a:lnTo>
                <a:lnTo>
                  <a:pt x="4539" y="454"/>
                </a:lnTo>
                <a:lnTo>
                  <a:pt x="4535" y="446"/>
                </a:lnTo>
                <a:lnTo>
                  <a:pt x="4220" y="446"/>
                </a:lnTo>
                <a:lnTo>
                  <a:pt x="3737" y="1691"/>
                </a:lnTo>
                <a:lnTo>
                  <a:pt x="3732" y="1706"/>
                </a:lnTo>
                <a:lnTo>
                  <a:pt x="4012" y="1706"/>
                </a:lnTo>
                <a:lnTo>
                  <a:pt x="4120" y="1417"/>
                </a:lnTo>
                <a:lnTo>
                  <a:pt x="4630" y="1417"/>
                </a:lnTo>
                <a:lnTo>
                  <a:pt x="4738" y="1706"/>
                </a:lnTo>
                <a:close/>
                <a:moveTo>
                  <a:pt x="4538" y="1169"/>
                </a:moveTo>
                <a:lnTo>
                  <a:pt x="4212" y="1169"/>
                </a:lnTo>
                <a:lnTo>
                  <a:pt x="4375" y="732"/>
                </a:lnTo>
                <a:lnTo>
                  <a:pt x="4538" y="1169"/>
                </a:lnTo>
                <a:close/>
                <a:moveTo>
                  <a:pt x="3653" y="1076"/>
                </a:moveTo>
                <a:lnTo>
                  <a:pt x="3652" y="1041"/>
                </a:lnTo>
                <a:lnTo>
                  <a:pt x="3650" y="1007"/>
                </a:lnTo>
                <a:lnTo>
                  <a:pt x="3646" y="974"/>
                </a:lnTo>
                <a:lnTo>
                  <a:pt x="3641" y="940"/>
                </a:lnTo>
                <a:lnTo>
                  <a:pt x="3635" y="909"/>
                </a:lnTo>
                <a:lnTo>
                  <a:pt x="3627" y="878"/>
                </a:lnTo>
                <a:lnTo>
                  <a:pt x="3617" y="849"/>
                </a:lnTo>
                <a:lnTo>
                  <a:pt x="3605" y="819"/>
                </a:lnTo>
                <a:lnTo>
                  <a:pt x="3593" y="791"/>
                </a:lnTo>
                <a:lnTo>
                  <a:pt x="3580" y="763"/>
                </a:lnTo>
                <a:lnTo>
                  <a:pt x="3565" y="736"/>
                </a:lnTo>
                <a:lnTo>
                  <a:pt x="3549" y="711"/>
                </a:lnTo>
                <a:lnTo>
                  <a:pt x="3532" y="687"/>
                </a:lnTo>
                <a:lnTo>
                  <a:pt x="3514" y="664"/>
                </a:lnTo>
                <a:lnTo>
                  <a:pt x="3494" y="641"/>
                </a:lnTo>
                <a:lnTo>
                  <a:pt x="3474" y="620"/>
                </a:lnTo>
                <a:lnTo>
                  <a:pt x="3451" y="600"/>
                </a:lnTo>
                <a:lnTo>
                  <a:pt x="3428" y="581"/>
                </a:lnTo>
                <a:lnTo>
                  <a:pt x="3404" y="563"/>
                </a:lnTo>
                <a:lnTo>
                  <a:pt x="3379" y="546"/>
                </a:lnTo>
                <a:lnTo>
                  <a:pt x="3352" y="530"/>
                </a:lnTo>
                <a:lnTo>
                  <a:pt x="3325" y="516"/>
                </a:lnTo>
                <a:lnTo>
                  <a:pt x="3296" y="503"/>
                </a:lnTo>
                <a:lnTo>
                  <a:pt x="3267" y="492"/>
                </a:lnTo>
                <a:lnTo>
                  <a:pt x="3237" y="481"/>
                </a:lnTo>
                <a:lnTo>
                  <a:pt x="3206" y="472"/>
                </a:lnTo>
                <a:lnTo>
                  <a:pt x="3174" y="465"/>
                </a:lnTo>
                <a:lnTo>
                  <a:pt x="3141" y="458"/>
                </a:lnTo>
                <a:lnTo>
                  <a:pt x="3107" y="453"/>
                </a:lnTo>
                <a:lnTo>
                  <a:pt x="3073" y="450"/>
                </a:lnTo>
                <a:lnTo>
                  <a:pt x="3038" y="446"/>
                </a:lnTo>
                <a:lnTo>
                  <a:pt x="3002" y="446"/>
                </a:lnTo>
                <a:lnTo>
                  <a:pt x="2482" y="446"/>
                </a:lnTo>
                <a:lnTo>
                  <a:pt x="2482" y="1706"/>
                </a:lnTo>
                <a:lnTo>
                  <a:pt x="3002" y="1706"/>
                </a:lnTo>
                <a:lnTo>
                  <a:pt x="3038" y="1705"/>
                </a:lnTo>
                <a:lnTo>
                  <a:pt x="3073" y="1703"/>
                </a:lnTo>
                <a:lnTo>
                  <a:pt x="3107" y="1699"/>
                </a:lnTo>
                <a:lnTo>
                  <a:pt x="3141" y="1694"/>
                </a:lnTo>
                <a:lnTo>
                  <a:pt x="3174" y="1688"/>
                </a:lnTo>
                <a:lnTo>
                  <a:pt x="3206" y="1680"/>
                </a:lnTo>
                <a:lnTo>
                  <a:pt x="3237" y="1671"/>
                </a:lnTo>
                <a:lnTo>
                  <a:pt x="3267" y="1661"/>
                </a:lnTo>
                <a:lnTo>
                  <a:pt x="3296" y="1649"/>
                </a:lnTo>
                <a:lnTo>
                  <a:pt x="3325" y="1635"/>
                </a:lnTo>
                <a:lnTo>
                  <a:pt x="3352" y="1621"/>
                </a:lnTo>
                <a:lnTo>
                  <a:pt x="3379" y="1606"/>
                </a:lnTo>
                <a:lnTo>
                  <a:pt x="3404" y="1589"/>
                </a:lnTo>
                <a:lnTo>
                  <a:pt x="3428" y="1572"/>
                </a:lnTo>
                <a:lnTo>
                  <a:pt x="3451" y="1553"/>
                </a:lnTo>
                <a:lnTo>
                  <a:pt x="3474" y="1532"/>
                </a:lnTo>
                <a:lnTo>
                  <a:pt x="3494" y="1511"/>
                </a:lnTo>
                <a:lnTo>
                  <a:pt x="3514" y="1489"/>
                </a:lnTo>
                <a:lnTo>
                  <a:pt x="3532" y="1466"/>
                </a:lnTo>
                <a:lnTo>
                  <a:pt x="3549" y="1441"/>
                </a:lnTo>
                <a:lnTo>
                  <a:pt x="3565" y="1415"/>
                </a:lnTo>
                <a:lnTo>
                  <a:pt x="3580" y="1389"/>
                </a:lnTo>
                <a:lnTo>
                  <a:pt x="3593" y="1362"/>
                </a:lnTo>
                <a:lnTo>
                  <a:pt x="3605" y="1333"/>
                </a:lnTo>
                <a:lnTo>
                  <a:pt x="3617" y="1304"/>
                </a:lnTo>
                <a:lnTo>
                  <a:pt x="3627" y="1274"/>
                </a:lnTo>
                <a:lnTo>
                  <a:pt x="3635" y="1243"/>
                </a:lnTo>
                <a:lnTo>
                  <a:pt x="3641" y="1211"/>
                </a:lnTo>
                <a:lnTo>
                  <a:pt x="3646" y="1179"/>
                </a:lnTo>
                <a:lnTo>
                  <a:pt x="3650" y="1145"/>
                </a:lnTo>
                <a:lnTo>
                  <a:pt x="3652" y="1111"/>
                </a:lnTo>
                <a:lnTo>
                  <a:pt x="3653" y="1076"/>
                </a:lnTo>
                <a:close/>
                <a:moveTo>
                  <a:pt x="3374" y="1076"/>
                </a:moveTo>
                <a:lnTo>
                  <a:pt x="3374" y="1098"/>
                </a:lnTo>
                <a:lnTo>
                  <a:pt x="3372" y="1119"/>
                </a:lnTo>
                <a:lnTo>
                  <a:pt x="3370" y="1140"/>
                </a:lnTo>
                <a:lnTo>
                  <a:pt x="3368" y="1161"/>
                </a:lnTo>
                <a:lnTo>
                  <a:pt x="3364" y="1180"/>
                </a:lnTo>
                <a:lnTo>
                  <a:pt x="3360" y="1199"/>
                </a:lnTo>
                <a:lnTo>
                  <a:pt x="3354" y="1217"/>
                </a:lnTo>
                <a:lnTo>
                  <a:pt x="3349" y="1234"/>
                </a:lnTo>
                <a:lnTo>
                  <a:pt x="3342" y="1252"/>
                </a:lnTo>
                <a:lnTo>
                  <a:pt x="3334" y="1269"/>
                </a:lnTo>
                <a:lnTo>
                  <a:pt x="3326" y="1284"/>
                </a:lnTo>
                <a:lnTo>
                  <a:pt x="3318" y="1299"/>
                </a:lnTo>
                <a:lnTo>
                  <a:pt x="3308" y="1314"/>
                </a:lnTo>
                <a:lnTo>
                  <a:pt x="3297" y="1327"/>
                </a:lnTo>
                <a:lnTo>
                  <a:pt x="3286" y="1341"/>
                </a:lnTo>
                <a:lnTo>
                  <a:pt x="3274" y="1354"/>
                </a:lnTo>
                <a:lnTo>
                  <a:pt x="3262" y="1366"/>
                </a:lnTo>
                <a:lnTo>
                  <a:pt x="3249" y="1377"/>
                </a:lnTo>
                <a:lnTo>
                  <a:pt x="3235" y="1387"/>
                </a:lnTo>
                <a:lnTo>
                  <a:pt x="3221" y="1396"/>
                </a:lnTo>
                <a:lnTo>
                  <a:pt x="3206" y="1405"/>
                </a:lnTo>
                <a:lnTo>
                  <a:pt x="3190" y="1413"/>
                </a:lnTo>
                <a:lnTo>
                  <a:pt x="3174" y="1421"/>
                </a:lnTo>
                <a:lnTo>
                  <a:pt x="3157" y="1427"/>
                </a:lnTo>
                <a:lnTo>
                  <a:pt x="3138" y="1433"/>
                </a:lnTo>
                <a:lnTo>
                  <a:pt x="3120" y="1439"/>
                </a:lnTo>
                <a:lnTo>
                  <a:pt x="3101" y="1443"/>
                </a:lnTo>
                <a:lnTo>
                  <a:pt x="3082" y="1447"/>
                </a:lnTo>
                <a:lnTo>
                  <a:pt x="3062" y="1450"/>
                </a:lnTo>
                <a:lnTo>
                  <a:pt x="3042" y="1452"/>
                </a:lnTo>
                <a:lnTo>
                  <a:pt x="3021" y="1454"/>
                </a:lnTo>
                <a:lnTo>
                  <a:pt x="2999" y="1454"/>
                </a:lnTo>
                <a:lnTo>
                  <a:pt x="2750" y="1454"/>
                </a:lnTo>
                <a:lnTo>
                  <a:pt x="2750" y="698"/>
                </a:lnTo>
                <a:lnTo>
                  <a:pt x="2999" y="698"/>
                </a:lnTo>
                <a:lnTo>
                  <a:pt x="3021" y="699"/>
                </a:lnTo>
                <a:lnTo>
                  <a:pt x="3042" y="700"/>
                </a:lnTo>
                <a:lnTo>
                  <a:pt x="3063" y="702"/>
                </a:lnTo>
                <a:lnTo>
                  <a:pt x="3083" y="705"/>
                </a:lnTo>
                <a:lnTo>
                  <a:pt x="3103" y="708"/>
                </a:lnTo>
                <a:lnTo>
                  <a:pt x="3122" y="713"/>
                </a:lnTo>
                <a:lnTo>
                  <a:pt x="3140" y="718"/>
                </a:lnTo>
                <a:lnTo>
                  <a:pt x="3158" y="723"/>
                </a:lnTo>
                <a:lnTo>
                  <a:pt x="3175" y="730"/>
                </a:lnTo>
                <a:lnTo>
                  <a:pt x="3192" y="737"/>
                </a:lnTo>
                <a:lnTo>
                  <a:pt x="3207" y="745"/>
                </a:lnTo>
                <a:lnTo>
                  <a:pt x="3222" y="755"/>
                </a:lnTo>
                <a:lnTo>
                  <a:pt x="3236" y="765"/>
                </a:lnTo>
                <a:lnTo>
                  <a:pt x="3250" y="775"/>
                </a:lnTo>
                <a:lnTo>
                  <a:pt x="3263" y="786"/>
                </a:lnTo>
                <a:lnTo>
                  <a:pt x="3275" y="797"/>
                </a:lnTo>
                <a:lnTo>
                  <a:pt x="3287" y="810"/>
                </a:lnTo>
                <a:lnTo>
                  <a:pt x="3299" y="823"/>
                </a:lnTo>
                <a:lnTo>
                  <a:pt x="3309" y="836"/>
                </a:lnTo>
                <a:lnTo>
                  <a:pt x="3318" y="852"/>
                </a:lnTo>
                <a:lnTo>
                  <a:pt x="3327" y="867"/>
                </a:lnTo>
                <a:lnTo>
                  <a:pt x="3335" y="882"/>
                </a:lnTo>
                <a:lnTo>
                  <a:pt x="3342" y="899"/>
                </a:lnTo>
                <a:lnTo>
                  <a:pt x="3349" y="916"/>
                </a:lnTo>
                <a:lnTo>
                  <a:pt x="3355" y="933"/>
                </a:lnTo>
                <a:lnTo>
                  <a:pt x="3360" y="953"/>
                </a:lnTo>
                <a:lnTo>
                  <a:pt x="3364" y="972"/>
                </a:lnTo>
                <a:lnTo>
                  <a:pt x="3368" y="991"/>
                </a:lnTo>
                <a:lnTo>
                  <a:pt x="3370" y="1011"/>
                </a:lnTo>
                <a:lnTo>
                  <a:pt x="3372" y="1032"/>
                </a:lnTo>
                <a:lnTo>
                  <a:pt x="3374" y="1054"/>
                </a:lnTo>
                <a:lnTo>
                  <a:pt x="3374" y="1076"/>
                </a:lnTo>
                <a:close/>
                <a:moveTo>
                  <a:pt x="2607" y="3254"/>
                </a:moveTo>
                <a:lnTo>
                  <a:pt x="2606" y="3218"/>
                </a:lnTo>
                <a:lnTo>
                  <a:pt x="2603" y="3184"/>
                </a:lnTo>
                <a:lnTo>
                  <a:pt x="2599" y="3150"/>
                </a:lnTo>
                <a:lnTo>
                  <a:pt x="2594" y="3116"/>
                </a:lnTo>
                <a:lnTo>
                  <a:pt x="2587" y="3084"/>
                </a:lnTo>
                <a:lnTo>
                  <a:pt x="2579" y="3053"/>
                </a:lnTo>
                <a:lnTo>
                  <a:pt x="2569" y="3022"/>
                </a:lnTo>
                <a:lnTo>
                  <a:pt x="2558" y="2992"/>
                </a:lnTo>
                <a:lnTo>
                  <a:pt x="2545" y="2963"/>
                </a:lnTo>
                <a:lnTo>
                  <a:pt x="2531" y="2934"/>
                </a:lnTo>
                <a:lnTo>
                  <a:pt x="2515" y="2907"/>
                </a:lnTo>
                <a:lnTo>
                  <a:pt x="2498" y="2881"/>
                </a:lnTo>
                <a:lnTo>
                  <a:pt x="2481" y="2856"/>
                </a:lnTo>
                <a:lnTo>
                  <a:pt x="2462" y="2830"/>
                </a:lnTo>
                <a:lnTo>
                  <a:pt x="2442" y="2807"/>
                </a:lnTo>
                <a:lnTo>
                  <a:pt x="2420" y="2785"/>
                </a:lnTo>
                <a:lnTo>
                  <a:pt x="2398" y="2764"/>
                </a:lnTo>
                <a:lnTo>
                  <a:pt x="2375" y="2744"/>
                </a:lnTo>
                <a:lnTo>
                  <a:pt x="2349" y="2725"/>
                </a:lnTo>
                <a:lnTo>
                  <a:pt x="2324" y="2707"/>
                </a:lnTo>
                <a:lnTo>
                  <a:pt x="2297" y="2691"/>
                </a:lnTo>
                <a:lnTo>
                  <a:pt x="2270" y="2676"/>
                </a:lnTo>
                <a:lnTo>
                  <a:pt x="2241" y="2662"/>
                </a:lnTo>
                <a:lnTo>
                  <a:pt x="2211" y="2650"/>
                </a:lnTo>
                <a:lnTo>
                  <a:pt x="2181" y="2638"/>
                </a:lnTo>
                <a:lnTo>
                  <a:pt x="2150" y="2628"/>
                </a:lnTo>
                <a:lnTo>
                  <a:pt x="2118" y="2620"/>
                </a:lnTo>
                <a:lnTo>
                  <a:pt x="2086" y="2613"/>
                </a:lnTo>
                <a:lnTo>
                  <a:pt x="2051" y="2608"/>
                </a:lnTo>
                <a:lnTo>
                  <a:pt x="2017" y="2604"/>
                </a:lnTo>
                <a:lnTo>
                  <a:pt x="1983" y="2601"/>
                </a:lnTo>
                <a:lnTo>
                  <a:pt x="1947" y="2600"/>
                </a:lnTo>
                <a:lnTo>
                  <a:pt x="1912" y="2601"/>
                </a:lnTo>
                <a:lnTo>
                  <a:pt x="1877" y="2604"/>
                </a:lnTo>
                <a:lnTo>
                  <a:pt x="1843" y="2608"/>
                </a:lnTo>
                <a:lnTo>
                  <a:pt x="1809" y="2613"/>
                </a:lnTo>
                <a:lnTo>
                  <a:pt x="1777" y="2620"/>
                </a:lnTo>
                <a:lnTo>
                  <a:pt x="1744" y="2628"/>
                </a:lnTo>
                <a:lnTo>
                  <a:pt x="1713" y="2638"/>
                </a:lnTo>
                <a:lnTo>
                  <a:pt x="1683" y="2650"/>
                </a:lnTo>
                <a:lnTo>
                  <a:pt x="1654" y="2662"/>
                </a:lnTo>
                <a:lnTo>
                  <a:pt x="1626" y="2676"/>
                </a:lnTo>
                <a:lnTo>
                  <a:pt x="1598" y="2691"/>
                </a:lnTo>
                <a:lnTo>
                  <a:pt x="1571" y="2707"/>
                </a:lnTo>
                <a:lnTo>
                  <a:pt x="1545" y="2725"/>
                </a:lnTo>
                <a:lnTo>
                  <a:pt x="1521" y="2744"/>
                </a:lnTo>
                <a:lnTo>
                  <a:pt x="1497" y="2764"/>
                </a:lnTo>
                <a:lnTo>
                  <a:pt x="1475" y="2785"/>
                </a:lnTo>
                <a:lnTo>
                  <a:pt x="1454" y="2807"/>
                </a:lnTo>
                <a:lnTo>
                  <a:pt x="1433" y="2830"/>
                </a:lnTo>
                <a:lnTo>
                  <a:pt x="1414" y="2856"/>
                </a:lnTo>
                <a:lnTo>
                  <a:pt x="1396" y="2881"/>
                </a:lnTo>
                <a:lnTo>
                  <a:pt x="1380" y="2907"/>
                </a:lnTo>
                <a:lnTo>
                  <a:pt x="1365" y="2934"/>
                </a:lnTo>
                <a:lnTo>
                  <a:pt x="1351" y="2963"/>
                </a:lnTo>
                <a:lnTo>
                  <a:pt x="1338" y="2992"/>
                </a:lnTo>
                <a:lnTo>
                  <a:pt x="1327" y="3022"/>
                </a:lnTo>
                <a:lnTo>
                  <a:pt x="1317" y="3053"/>
                </a:lnTo>
                <a:lnTo>
                  <a:pt x="1309" y="3084"/>
                </a:lnTo>
                <a:lnTo>
                  <a:pt x="1302" y="3116"/>
                </a:lnTo>
                <a:lnTo>
                  <a:pt x="1296" y="3150"/>
                </a:lnTo>
                <a:lnTo>
                  <a:pt x="1292" y="3184"/>
                </a:lnTo>
                <a:lnTo>
                  <a:pt x="1290" y="3218"/>
                </a:lnTo>
                <a:lnTo>
                  <a:pt x="1289" y="3254"/>
                </a:lnTo>
                <a:lnTo>
                  <a:pt x="1290" y="3289"/>
                </a:lnTo>
                <a:lnTo>
                  <a:pt x="1292" y="3323"/>
                </a:lnTo>
                <a:lnTo>
                  <a:pt x="1296" y="3357"/>
                </a:lnTo>
                <a:lnTo>
                  <a:pt x="1302" y="3390"/>
                </a:lnTo>
                <a:lnTo>
                  <a:pt x="1309" y="3422"/>
                </a:lnTo>
                <a:lnTo>
                  <a:pt x="1317" y="3455"/>
                </a:lnTo>
                <a:lnTo>
                  <a:pt x="1327" y="3485"/>
                </a:lnTo>
                <a:lnTo>
                  <a:pt x="1338" y="3515"/>
                </a:lnTo>
                <a:lnTo>
                  <a:pt x="1351" y="3545"/>
                </a:lnTo>
                <a:lnTo>
                  <a:pt x="1365" y="3573"/>
                </a:lnTo>
                <a:lnTo>
                  <a:pt x="1380" y="3600"/>
                </a:lnTo>
                <a:lnTo>
                  <a:pt x="1396" y="3626"/>
                </a:lnTo>
                <a:lnTo>
                  <a:pt x="1414" y="3652"/>
                </a:lnTo>
                <a:lnTo>
                  <a:pt x="1433" y="3676"/>
                </a:lnTo>
                <a:lnTo>
                  <a:pt x="1454" y="3699"/>
                </a:lnTo>
                <a:lnTo>
                  <a:pt x="1475" y="3721"/>
                </a:lnTo>
                <a:lnTo>
                  <a:pt x="1497" y="3743"/>
                </a:lnTo>
                <a:lnTo>
                  <a:pt x="1521" y="3763"/>
                </a:lnTo>
                <a:lnTo>
                  <a:pt x="1545" y="3782"/>
                </a:lnTo>
                <a:lnTo>
                  <a:pt x="1571" y="3799"/>
                </a:lnTo>
                <a:lnTo>
                  <a:pt x="1598" y="3816"/>
                </a:lnTo>
                <a:lnTo>
                  <a:pt x="1626" y="3831"/>
                </a:lnTo>
                <a:lnTo>
                  <a:pt x="1654" y="3845"/>
                </a:lnTo>
                <a:lnTo>
                  <a:pt x="1683" y="3858"/>
                </a:lnTo>
                <a:lnTo>
                  <a:pt x="1713" y="3869"/>
                </a:lnTo>
                <a:lnTo>
                  <a:pt x="1744" y="3879"/>
                </a:lnTo>
                <a:lnTo>
                  <a:pt x="1777" y="3887"/>
                </a:lnTo>
                <a:lnTo>
                  <a:pt x="1809" y="3894"/>
                </a:lnTo>
                <a:lnTo>
                  <a:pt x="1843" y="3899"/>
                </a:lnTo>
                <a:lnTo>
                  <a:pt x="1877" y="3903"/>
                </a:lnTo>
                <a:lnTo>
                  <a:pt x="1912" y="3905"/>
                </a:lnTo>
                <a:lnTo>
                  <a:pt x="1947" y="3906"/>
                </a:lnTo>
                <a:lnTo>
                  <a:pt x="1983" y="3905"/>
                </a:lnTo>
                <a:lnTo>
                  <a:pt x="2017" y="3903"/>
                </a:lnTo>
                <a:lnTo>
                  <a:pt x="2051" y="3899"/>
                </a:lnTo>
                <a:lnTo>
                  <a:pt x="2086" y="3894"/>
                </a:lnTo>
                <a:lnTo>
                  <a:pt x="2118" y="3887"/>
                </a:lnTo>
                <a:lnTo>
                  <a:pt x="2150" y="3879"/>
                </a:lnTo>
                <a:lnTo>
                  <a:pt x="2181" y="3869"/>
                </a:lnTo>
                <a:lnTo>
                  <a:pt x="2211" y="3858"/>
                </a:lnTo>
                <a:lnTo>
                  <a:pt x="2241" y="3845"/>
                </a:lnTo>
                <a:lnTo>
                  <a:pt x="2270" y="3831"/>
                </a:lnTo>
                <a:lnTo>
                  <a:pt x="2297" y="3816"/>
                </a:lnTo>
                <a:lnTo>
                  <a:pt x="2324" y="3799"/>
                </a:lnTo>
                <a:lnTo>
                  <a:pt x="2349" y="3782"/>
                </a:lnTo>
                <a:lnTo>
                  <a:pt x="2375" y="3763"/>
                </a:lnTo>
                <a:lnTo>
                  <a:pt x="2398" y="3743"/>
                </a:lnTo>
                <a:lnTo>
                  <a:pt x="2420" y="3721"/>
                </a:lnTo>
                <a:lnTo>
                  <a:pt x="2442" y="3699"/>
                </a:lnTo>
                <a:lnTo>
                  <a:pt x="2462" y="3676"/>
                </a:lnTo>
                <a:lnTo>
                  <a:pt x="2481" y="3652"/>
                </a:lnTo>
                <a:lnTo>
                  <a:pt x="2498" y="3626"/>
                </a:lnTo>
                <a:lnTo>
                  <a:pt x="2515" y="3600"/>
                </a:lnTo>
                <a:lnTo>
                  <a:pt x="2531" y="3573"/>
                </a:lnTo>
                <a:lnTo>
                  <a:pt x="2545" y="3545"/>
                </a:lnTo>
                <a:lnTo>
                  <a:pt x="2558" y="3515"/>
                </a:lnTo>
                <a:lnTo>
                  <a:pt x="2569" y="3485"/>
                </a:lnTo>
                <a:lnTo>
                  <a:pt x="2579" y="3455"/>
                </a:lnTo>
                <a:lnTo>
                  <a:pt x="2587" y="3422"/>
                </a:lnTo>
                <a:lnTo>
                  <a:pt x="2594" y="3390"/>
                </a:lnTo>
                <a:lnTo>
                  <a:pt x="2599" y="3357"/>
                </a:lnTo>
                <a:lnTo>
                  <a:pt x="2603" y="3323"/>
                </a:lnTo>
                <a:lnTo>
                  <a:pt x="2606" y="3289"/>
                </a:lnTo>
                <a:lnTo>
                  <a:pt x="2607" y="3254"/>
                </a:lnTo>
                <a:close/>
                <a:moveTo>
                  <a:pt x="2328" y="3254"/>
                </a:moveTo>
                <a:lnTo>
                  <a:pt x="2327" y="3275"/>
                </a:lnTo>
                <a:lnTo>
                  <a:pt x="2326" y="3296"/>
                </a:lnTo>
                <a:lnTo>
                  <a:pt x="2323" y="3317"/>
                </a:lnTo>
                <a:lnTo>
                  <a:pt x="2320" y="3336"/>
                </a:lnTo>
                <a:lnTo>
                  <a:pt x="2316" y="3357"/>
                </a:lnTo>
                <a:lnTo>
                  <a:pt x="2312" y="3376"/>
                </a:lnTo>
                <a:lnTo>
                  <a:pt x="2306" y="3395"/>
                </a:lnTo>
                <a:lnTo>
                  <a:pt x="2300" y="3413"/>
                </a:lnTo>
                <a:lnTo>
                  <a:pt x="2293" y="3430"/>
                </a:lnTo>
                <a:lnTo>
                  <a:pt x="2285" y="3448"/>
                </a:lnTo>
                <a:lnTo>
                  <a:pt x="2276" y="3465"/>
                </a:lnTo>
                <a:lnTo>
                  <a:pt x="2267" y="3480"/>
                </a:lnTo>
                <a:lnTo>
                  <a:pt x="2256" y="3495"/>
                </a:lnTo>
                <a:lnTo>
                  <a:pt x="2246" y="3510"/>
                </a:lnTo>
                <a:lnTo>
                  <a:pt x="2234" y="3524"/>
                </a:lnTo>
                <a:lnTo>
                  <a:pt x="2222" y="3537"/>
                </a:lnTo>
                <a:lnTo>
                  <a:pt x="2208" y="3551"/>
                </a:lnTo>
                <a:lnTo>
                  <a:pt x="2195" y="3563"/>
                </a:lnTo>
                <a:lnTo>
                  <a:pt x="2181" y="3574"/>
                </a:lnTo>
                <a:lnTo>
                  <a:pt x="2166" y="3584"/>
                </a:lnTo>
                <a:lnTo>
                  <a:pt x="2151" y="3594"/>
                </a:lnTo>
                <a:lnTo>
                  <a:pt x="2135" y="3603"/>
                </a:lnTo>
                <a:lnTo>
                  <a:pt x="2118" y="3611"/>
                </a:lnTo>
                <a:lnTo>
                  <a:pt x="2101" y="3618"/>
                </a:lnTo>
                <a:lnTo>
                  <a:pt x="2084" y="3625"/>
                </a:lnTo>
                <a:lnTo>
                  <a:pt x="2066" y="3631"/>
                </a:lnTo>
                <a:lnTo>
                  <a:pt x="2046" y="3636"/>
                </a:lnTo>
                <a:lnTo>
                  <a:pt x="2028" y="3640"/>
                </a:lnTo>
                <a:lnTo>
                  <a:pt x="2008" y="3644"/>
                </a:lnTo>
                <a:lnTo>
                  <a:pt x="1988" y="3646"/>
                </a:lnTo>
                <a:lnTo>
                  <a:pt x="1968" y="3648"/>
                </a:lnTo>
                <a:lnTo>
                  <a:pt x="1947" y="3648"/>
                </a:lnTo>
                <a:lnTo>
                  <a:pt x="1927" y="3648"/>
                </a:lnTo>
                <a:lnTo>
                  <a:pt x="1906" y="3646"/>
                </a:lnTo>
                <a:lnTo>
                  <a:pt x="1886" y="3644"/>
                </a:lnTo>
                <a:lnTo>
                  <a:pt x="1866" y="3640"/>
                </a:lnTo>
                <a:lnTo>
                  <a:pt x="1847" y="3636"/>
                </a:lnTo>
                <a:lnTo>
                  <a:pt x="1829" y="3631"/>
                </a:lnTo>
                <a:lnTo>
                  <a:pt x="1811" y="3625"/>
                </a:lnTo>
                <a:lnTo>
                  <a:pt x="1793" y="3618"/>
                </a:lnTo>
                <a:lnTo>
                  <a:pt x="1776" y="3611"/>
                </a:lnTo>
                <a:lnTo>
                  <a:pt x="1760" y="3603"/>
                </a:lnTo>
                <a:lnTo>
                  <a:pt x="1743" y="3594"/>
                </a:lnTo>
                <a:lnTo>
                  <a:pt x="1728" y="3584"/>
                </a:lnTo>
                <a:lnTo>
                  <a:pt x="1713" y="3574"/>
                </a:lnTo>
                <a:lnTo>
                  <a:pt x="1699" y="3563"/>
                </a:lnTo>
                <a:lnTo>
                  <a:pt x="1686" y="3551"/>
                </a:lnTo>
                <a:lnTo>
                  <a:pt x="1673" y="3537"/>
                </a:lnTo>
                <a:lnTo>
                  <a:pt x="1661" y="3524"/>
                </a:lnTo>
                <a:lnTo>
                  <a:pt x="1649" y="3510"/>
                </a:lnTo>
                <a:lnTo>
                  <a:pt x="1638" y="3495"/>
                </a:lnTo>
                <a:lnTo>
                  <a:pt x="1628" y="3480"/>
                </a:lnTo>
                <a:lnTo>
                  <a:pt x="1619" y="3465"/>
                </a:lnTo>
                <a:lnTo>
                  <a:pt x="1610" y="3448"/>
                </a:lnTo>
                <a:lnTo>
                  <a:pt x="1602" y="3430"/>
                </a:lnTo>
                <a:lnTo>
                  <a:pt x="1595" y="3413"/>
                </a:lnTo>
                <a:lnTo>
                  <a:pt x="1588" y="3395"/>
                </a:lnTo>
                <a:lnTo>
                  <a:pt x="1582" y="3376"/>
                </a:lnTo>
                <a:lnTo>
                  <a:pt x="1577" y="3357"/>
                </a:lnTo>
                <a:lnTo>
                  <a:pt x="1574" y="3336"/>
                </a:lnTo>
                <a:lnTo>
                  <a:pt x="1570" y="3317"/>
                </a:lnTo>
                <a:lnTo>
                  <a:pt x="1568" y="3296"/>
                </a:lnTo>
                <a:lnTo>
                  <a:pt x="1567" y="3275"/>
                </a:lnTo>
                <a:lnTo>
                  <a:pt x="1566" y="3254"/>
                </a:lnTo>
                <a:lnTo>
                  <a:pt x="1567" y="3231"/>
                </a:lnTo>
                <a:lnTo>
                  <a:pt x="1568" y="3210"/>
                </a:lnTo>
                <a:lnTo>
                  <a:pt x="1570" y="3190"/>
                </a:lnTo>
                <a:lnTo>
                  <a:pt x="1574" y="3170"/>
                </a:lnTo>
                <a:lnTo>
                  <a:pt x="1577" y="3150"/>
                </a:lnTo>
                <a:lnTo>
                  <a:pt x="1582" y="3130"/>
                </a:lnTo>
                <a:lnTo>
                  <a:pt x="1588" y="3112"/>
                </a:lnTo>
                <a:lnTo>
                  <a:pt x="1595" y="3094"/>
                </a:lnTo>
                <a:lnTo>
                  <a:pt x="1602" y="3076"/>
                </a:lnTo>
                <a:lnTo>
                  <a:pt x="1610" y="3059"/>
                </a:lnTo>
                <a:lnTo>
                  <a:pt x="1619" y="3043"/>
                </a:lnTo>
                <a:lnTo>
                  <a:pt x="1628" y="3026"/>
                </a:lnTo>
                <a:lnTo>
                  <a:pt x="1638" y="3011"/>
                </a:lnTo>
                <a:lnTo>
                  <a:pt x="1649" y="2997"/>
                </a:lnTo>
                <a:lnTo>
                  <a:pt x="1661" y="2983"/>
                </a:lnTo>
                <a:lnTo>
                  <a:pt x="1673" y="2969"/>
                </a:lnTo>
                <a:lnTo>
                  <a:pt x="1686" y="2957"/>
                </a:lnTo>
                <a:lnTo>
                  <a:pt x="1699" y="2945"/>
                </a:lnTo>
                <a:lnTo>
                  <a:pt x="1713" y="2933"/>
                </a:lnTo>
                <a:lnTo>
                  <a:pt x="1728" y="2922"/>
                </a:lnTo>
                <a:lnTo>
                  <a:pt x="1743" y="2913"/>
                </a:lnTo>
                <a:lnTo>
                  <a:pt x="1760" y="2904"/>
                </a:lnTo>
                <a:lnTo>
                  <a:pt x="1776" y="2896"/>
                </a:lnTo>
                <a:lnTo>
                  <a:pt x="1793" y="2888"/>
                </a:lnTo>
                <a:lnTo>
                  <a:pt x="1811" y="2882"/>
                </a:lnTo>
                <a:lnTo>
                  <a:pt x="1829" y="2876"/>
                </a:lnTo>
                <a:lnTo>
                  <a:pt x="1847" y="2871"/>
                </a:lnTo>
                <a:lnTo>
                  <a:pt x="1866" y="2867"/>
                </a:lnTo>
                <a:lnTo>
                  <a:pt x="1886" y="2864"/>
                </a:lnTo>
                <a:lnTo>
                  <a:pt x="1906" y="2861"/>
                </a:lnTo>
                <a:lnTo>
                  <a:pt x="1927" y="2860"/>
                </a:lnTo>
                <a:lnTo>
                  <a:pt x="1947" y="2859"/>
                </a:lnTo>
                <a:lnTo>
                  <a:pt x="1968" y="2860"/>
                </a:lnTo>
                <a:lnTo>
                  <a:pt x="1988" y="2861"/>
                </a:lnTo>
                <a:lnTo>
                  <a:pt x="2008" y="2864"/>
                </a:lnTo>
                <a:lnTo>
                  <a:pt x="2028" y="2867"/>
                </a:lnTo>
                <a:lnTo>
                  <a:pt x="2046" y="2871"/>
                </a:lnTo>
                <a:lnTo>
                  <a:pt x="2066" y="2876"/>
                </a:lnTo>
                <a:lnTo>
                  <a:pt x="2084" y="2882"/>
                </a:lnTo>
                <a:lnTo>
                  <a:pt x="2101" y="2888"/>
                </a:lnTo>
                <a:lnTo>
                  <a:pt x="2118" y="2896"/>
                </a:lnTo>
                <a:lnTo>
                  <a:pt x="2135" y="2904"/>
                </a:lnTo>
                <a:lnTo>
                  <a:pt x="2151" y="2913"/>
                </a:lnTo>
                <a:lnTo>
                  <a:pt x="2166" y="2922"/>
                </a:lnTo>
                <a:lnTo>
                  <a:pt x="2181" y="2933"/>
                </a:lnTo>
                <a:lnTo>
                  <a:pt x="2195" y="2945"/>
                </a:lnTo>
                <a:lnTo>
                  <a:pt x="2208" y="2957"/>
                </a:lnTo>
                <a:lnTo>
                  <a:pt x="2222" y="2969"/>
                </a:lnTo>
                <a:lnTo>
                  <a:pt x="2234" y="2983"/>
                </a:lnTo>
                <a:lnTo>
                  <a:pt x="2246" y="2997"/>
                </a:lnTo>
                <a:lnTo>
                  <a:pt x="2256" y="3011"/>
                </a:lnTo>
                <a:lnTo>
                  <a:pt x="2267" y="3026"/>
                </a:lnTo>
                <a:lnTo>
                  <a:pt x="2276" y="3043"/>
                </a:lnTo>
                <a:lnTo>
                  <a:pt x="2285" y="3059"/>
                </a:lnTo>
                <a:lnTo>
                  <a:pt x="2293" y="3076"/>
                </a:lnTo>
                <a:lnTo>
                  <a:pt x="2300" y="3094"/>
                </a:lnTo>
                <a:lnTo>
                  <a:pt x="2306" y="3112"/>
                </a:lnTo>
                <a:lnTo>
                  <a:pt x="2312" y="3130"/>
                </a:lnTo>
                <a:lnTo>
                  <a:pt x="2316" y="3150"/>
                </a:lnTo>
                <a:lnTo>
                  <a:pt x="2320" y="3170"/>
                </a:lnTo>
                <a:lnTo>
                  <a:pt x="2323" y="3190"/>
                </a:lnTo>
                <a:lnTo>
                  <a:pt x="2326" y="3210"/>
                </a:lnTo>
                <a:lnTo>
                  <a:pt x="2327" y="3231"/>
                </a:lnTo>
                <a:lnTo>
                  <a:pt x="2328" y="3254"/>
                </a:lnTo>
                <a:close/>
                <a:moveTo>
                  <a:pt x="2012" y="1706"/>
                </a:moveTo>
                <a:lnTo>
                  <a:pt x="2298" y="1706"/>
                </a:lnTo>
                <a:lnTo>
                  <a:pt x="1812" y="454"/>
                </a:lnTo>
                <a:lnTo>
                  <a:pt x="1809" y="446"/>
                </a:lnTo>
                <a:lnTo>
                  <a:pt x="1495" y="446"/>
                </a:lnTo>
                <a:lnTo>
                  <a:pt x="1012" y="1691"/>
                </a:lnTo>
                <a:lnTo>
                  <a:pt x="1006" y="1706"/>
                </a:lnTo>
                <a:lnTo>
                  <a:pt x="1286" y="1706"/>
                </a:lnTo>
                <a:lnTo>
                  <a:pt x="1393" y="1417"/>
                </a:lnTo>
                <a:lnTo>
                  <a:pt x="1905" y="1417"/>
                </a:lnTo>
                <a:lnTo>
                  <a:pt x="2012" y="1706"/>
                </a:lnTo>
                <a:close/>
                <a:moveTo>
                  <a:pt x="1812" y="1169"/>
                </a:moveTo>
                <a:lnTo>
                  <a:pt x="1486" y="1169"/>
                </a:lnTo>
                <a:lnTo>
                  <a:pt x="1649" y="732"/>
                </a:lnTo>
                <a:lnTo>
                  <a:pt x="1812" y="1169"/>
                </a:lnTo>
                <a:close/>
                <a:moveTo>
                  <a:pt x="2000" y="160"/>
                </a:moveTo>
                <a:lnTo>
                  <a:pt x="1999" y="143"/>
                </a:lnTo>
                <a:lnTo>
                  <a:pt x="1997" y="127"/>
                </a:lnTo>
                <a:lnTo>
                  <a:pt x="1993" y="112"/>
                </a:lnTo>
                <a:lnTo>
                  <a:pt x="1988" y="97"/>
                </a:lnTo>
                <a:lnTo>
                  <a:pt x="1981" y="83"/>
                </a:lnTo>
                <a:lnTo>
                  <a:pt x="1973" y="70"/>
                </a:lnTo>
                <a:lnTo>
                  <a:pt x="1964" y="58"/>
                </a:lnTo>
                <a:lnTo>
                  <a:pt x="1954" y="46"/>
                </a:lnTo>
                <a:lnTo>
                  <a:pt x="1943" y="36"/>
                </a:lnTo>
                <a:lnTo>
                  <a:pt x="1931" y="27"/>
                </a:lnTo>
                <a:lnTo>
                  <a:pt x="1918" y="19"/>
                </a:lnTo>
                <a:lnTo>
                  <a:pt x="1903" y="13"/>
                </a:lnTo>
                <a:lnTo>
                  <a:pt x="1888" y="7"/>
                </a:lnTo>
                <a:lnTo>
                  <a:pt x="1873" y="4"/>
                </a:lnTo>
                <a:lnTo>
                  <a:pt x="1857" y="1"/>
                </a:lnTo>
                <a:lnTo>
                  <a:pt x="1841" y="0"/>
                </a:lnTo>
                <a:lnTo>
                  <a:pt x="1825" y="1"/>
                </a:lnTo>
                <a:lnTo>
                  <a:pt x="1809" y="4"/>
                </a:lnTo>
                <a:lnTo>
                  <a:pt x="1794" y="7"/>
                </a:lnTo>
                <a:lnTo>
                  <a:pt x="1780" y="13"/>
                </a:lnTo>
                <a:lnTo>
                  <a:pt x="1766" y="19"/>
                </a:lnTo>
                <a:lnTo>
                  <a:pt x="1753" y="27"/>
                </a:lnTo>
                <a:lnTo>
                  <a:pt x="1740" y="36"/>
                </a:lnTo>
                <a:lnTo>
                  <a:pt x="1729" y="46"/>
                </a:lnTo>
                <a:lnTo>
                  <a:pt x="1719" y="58"/>
                </a:lnTo>
                <a:lnTo>
                  <a:pt x="1710" y="70"/>
                </a:lnTo>
                <a:lnTo>
                  <a:pt x="1702" y="83"/>
                </a:lnTo>
                <a:lnTo>
                  <a:pt x="1696" y="97"/>
                </a:lnTo>
                <a:lnTo>
                  <a:pt x="1691" y="112"/>
                </a:lnTo>
                <a:lnTo>
                  <a:pt x="1687" y="127"/>
                </a:lnTo>
                <a:lnTo>
                  <a:pt x="1685" y="143"/>
                </a:lnTo>
                <a:lnTo>
                  <a:pt x="1684" y="160"/>
                </a:lnTo>
                <a:lnTo>
                  <a:pt x="1685" y="177"/>
                </a:lnTo>
                <a:lnTo>
                  <a:pt x="1687" y="192"/>
                </a:lnTo>
                <a:lnTo>
                  <a:pt x="1691" y="208"/>
                </a:lnTo>
                <a:lnTo>
                  <a:pt x="1696" y="222"/>
                </a:lnTo>
                <a:lnTo>
                  <a:pt x="1702" y="236"/>
                </a:lnTo>
                <a:lnTo>
                  <a:pt x="1710" y="250"/>
                </a:lnTo>
                <a:lnTo>
                  <a:pt x="1719" y="262"/>
                </a:lnTo>
                <a:lnTo>
                  <a:pt x="1729" y="272"/>
                </a:lnTo>
                <a:lnTo>
                  <a:pt x="1740" y="282"/>
                </a:lnTo>
                <a:lnTo>
                  <a:pt x="1753" y="291"/>
                </a:lnTo>
                <a:lnTo>
                  <a:pt x="1765" y="299"/>
                </a:lnTo>
                <a:lnTo>
                  <a:pt x="1779" y="305"/>
                </a:lnTo>
                <a:lnTo>
                  <a:pt x="1794" y="310"/>
                </a:lnTo>
                <a:lnTo>
                  <a:pt x="1809" y="314"/>
                </a:lnTo>
                <a:lnTo>
                  <a:pt x="1825" y="316"/>
                </a:lnTo>
                <a:lnTo>
                  <a:pt x="1841" y="317"/>
                </a:lnTo>
                <a:lnTo>
                  <a:pt x="1857" y="316"/>
                </a:lnTo>
                <a:lnTo>
                  <a:pt x="1873" y="314"/>
                </a:lnTo>
                <a:lnTo>
                  <a:pt x="1888" y="310"/>
                </a:lnTo>
                <a:lnTo>
                  <a:pt x="1903" y="305"/>
                </a:lnTo>
                <a:lnTo>
                  <a:pt x="1918" y="299"/>
                </a:lnTo>
                <a:lnTo>
                  <a:pt x="1931" y="291"/>
                </a:lnTo>
                <a:lnTo>
                  <a:pt x="1943" y="282"/>
                </a:lnTo>
                <a:lnTo>
                  <a:pt x="1954" y="272"/>
                </a:lnTo>
                <a:lnTo>
                  <a:pt x="1964" y="261"/>
                </a:lnTo>
                <a:lnTo>
                  <a:pt x="1973" y="249"/>
                </a:lnTo>
                <a:lnTo>
                  <a:pt x="1981" y="235"/>
                </a:lnTo>
                <a:lnTo>
                  <a:pt x="1988" y="221"/>
                </a:lnTo>
                <a:lnTo>
                  <a:pt x="1993" y="207"/>
                </a:lnTo>
                <a:lnTo>
                  <a:pt x="1997" y="192"/>
                </a:lnTo>
                <a:lnTo>
                  <a:pt x="1999" y="176"/>
                </a:lnTo>
                <a:lnTo>
                  <a:pt x="2000" y="160"/>
                </a:lnTo>
                <a:close/>
                <a:moveTo>
                  <a:pt x="1621" y="160"/>
                </a:moveTo>
                <a:lnTo>
                  <a:pt x="1620" y="143"/>
                </a:lnTo>
                <a:lnTo>
                  <a:pt x="1617" y="127"/>
                </a:lnTo>
                <a:lnTo>
                  <a:pt x="1614" y="112"/>
                </a:lnTo>
                <a:lnTo>
                  <a:pt x="1608" y="97"/>
                </a:lnTo>
                <a:lnTo>
                  <a:pt x="1602" y="83"/>
                </a:lnTo>
                <a:lnTo>
                  <a:pt x="1593" y="70"/>
                </a:lnTo>
                <a:lnTo>
                  <a:pt x="1584" y="58"/>
                </a:lnTo>
                <a:lnTo>
                  <a:pt x="1574" y="46"/>
                </a:lnTo>
                <a:lnTo>
                  <a:pt x="1563" y="36"/>
                </a:lnTo>
                <a:lnTo>
                  <a:pt x="1550" y="27"/>
                </a:lnTo>
                <a:lnTo>
                  <a:pt x="1537" y="19"/>
                </a:lnTo>
                <a:lnTo>
                  <a:pt x="1524" y="13"/>
                </a:lnTo>
                <a:lnTo>
                  <a:pt x="1509" y="7"/>
                </a:lnTo>
                <a:lnTo>
                  <a:pt x="1494" y="4"/>
                </a:lnTo>
                <a:lnTo>
                  <a:pt x="1478" y="1"/>
                </a:lnTo>
                <a:lnTo>
                  <a:pt x="1462" y="0"/>
                </a:lnTo>
                <a:lnTo>
                  <a:pt x="1445" y="1"/>
                </a:lnTo>
                <a:lnTo>
                  <a:pt x="1429" y="4"/>
                </a:lnTo>
                <a:lnTo>
                  <a:pt x="1414" y="7"/>
                </a:lnTo>
                <a:lnTo>
                  <a:pt x="1399" y="13"/>
                </a:lnTo>
                <a:lnTo>
                  <a:pt x="1386" y="19"/>
                </a:lnTo>
                <a:lnTo>
                  <a:pt x="1373" y="27"/>
                </a:lnTo>
                <a:lnTo>
                  <a:pt x="1361" y="36"/>
                </a:lnTo>
                <a:lnTo>
                  <a:pt x="1350" y="46"/>
                </a:lnTo>
                <a:lnTo>
                  <a:pt x="1340" y="58"/>
                </a:lnTo>
                <a:lnTo>
                  <a:pt x="1331" y="70"/>
                </a:lnTo>
                <a:lnTo>
                  <a:pt x="1323" y="83"/>
                </a:lnTo>
                <a:lnTo>
                  <a:pt x="1317" y="97"/>
                </a:lnTo>
                <a:lnTo>
                  <a:pt x="1311" y="112"/>
                </a:lnTo>
                <a:lnTo>
                  <a:pt x="1308" y="127"/>
                </a:lnTo>
                <a:lnTo>
                  <a:pt x="1305" y="143"/>
                </a:lnTo>
                <a:lnTo>
                  <a:pt x="1305" y="160"/>
                </a:lnTo>
                <a:lnTo>
                  <a:pt x="1305" y="177"/>
                </a:lnTo>
                <a:lnTo>
                  <a:pt x="1308" y="192"/>
                </a:lnTo>
                <a:lnTo>
                  <a:pt x="1311" y="208"/>
                </a:lnTo>
                <a:lnTo>
                  <a:pt x="1316" y="222"/>
                </a:lnTo>
                <a:lnTo>
                  <a:pt x="1323" y="236"/>
                </a:lnTo>
                <a:lnTo>
                  <a:pt x="1330" y="250"/>
                </a:lnTo>
                <a:lnTo>
                  <a:pt x="1339" y="262"/>
                </a:lnTo>
                <a:lnTo>
                  <a:pt x="1349" y="272"/>
                </a:lnTo>
                <a:lnTo>
                  <a:pt x="1360" y="282"/>
                </a:lnTo>
                <a:lnTo>
                  <a:pt x="1372" y="291"/>
                </a:lnTo>
                <a:lnTo>
                  <a:pt x="1385" y="299"/>
                </a:lnTo>
                <a:lnTo>
                  <a:pt x="1399" y="305"/>
                </a:lnTo>
                <a:lnTo>
                  <a:pt x="1413" y="310"/>
                </a:lnTo>
                <a:lnTo>
                  <a:pt x="1428" y="314"/>
                </a:lnTo>
                <a:lnTo>
                  <a:pt x="1445" y="316"/>
                </a:lnTo>
                <a:lnTo>
                  <a:pt x="1462" y="317"/>
                </a:lnTo>
                <a:lnTo>
                  <a:pt x="1478" y="316"/>
                </a:lnTo>
                <a:lnTo>
                  <a:pt x="1494" y="314"/>
                </a:lnTo>
                <a:lnTo>
                  <a:pt x="1509" y="310"/>
                </a:lnTo>
                <a:lnTo>
                  <a:pt x="1524" y="305"/>
                </a:lnTo>
                <a:lnTo>
                  <a:pt x="1537" y="299"/>
                </a:lnTo>
                <a:lnTo>
                  <a:pt x="1550" y="291"/>
                </a:lnTo>
                <a:lnTo>
                  <a:pt x="1563" y="282"/>
                </a:lnTo>
                <a:lnTo>
                  <a:pt x="1574" y="272"/>
                </a:lnTo>
                <a:lnTo>
                  <a:pt x="1584" y="261"/>
                </a:lnTo>
                <a:lnTo>
                  <a:pt x="1593" y="249"/>
                </a:lnTo>
                <a:lnTo>
                  <a:pt x="1602" y="235"/>
                </a:lnTo>
                <a:lnTo>
                  <a:pt x="1608" y="221"/>
                </a:lnTo>
                <a:lnTo>
                  <a:pt x="1614" y="207"/>
                </a:lnTo>
                <a:lnTo>
                  <a:pt x="1617" y="192"/>
                </a:lnTo>
                <a:lnTo>
                  <a:pt x="1620" y="176"/>
                </a:lnTo>
                <a:lnTo>
                  <a:pt x="1621" y="160"/>
                </a:lnTo>
                <a:close/>
                <a:moveTo>
                  <a:pt x="977" y="851"/>
                </a:moveTo>
                <a:lnTo>
                  <a:pt x="977" y="827"/>
                </a:lnTo>
                <a:lnTo>
                  <a:pt x="974" y="804"/>
                </a:lnTo>
                <a:lnTo>
                  <a:pt x="972" y="782"/>
                </a:lnTo>
                <a:lnTo>
                  <a:pt x="968" y="761"/>
                </a:lnTo>
                <a:lnTo>
                  <a:pt x="964" y="739"/>
                </a:lnTo>
                <a:lnTo>
                  <a:pt x="958" y="719"/>
                </a:lnTo>
                <a:lnTo>
                  <a:pt x="952" y="700"/>
                </a:lnTo>
                <a:lnTo>
                  <a:pt x="945" y="681"/>
                </a:lnTo>
                <a:lnTo>
                  <a:pt x="936" y="663"/>
                </a:lnTo>
                <a:lnTo>
                  <a:pt x="927" y="644"/>
                </a:lnTo>
                <a:lnTo>
                  <a:pt x="917" y="627"/>
                </a:lnTo>
                <a:lnTo>
                  <a:pt x="907" y="611"/>
                </a:lnTo>
                <a:lnTo>
                  <a:pt x="895" y="596"/>
                </a:lnTo>
                <a:lnTo>
                  <a:pt x="882" y="581"/>
                </a:lnTo>
                <a:lnTo>
                  <a:pt x="869" y="567"/>
                </a:lnTo>
                <a:lnTo>
                  <a:pt x="854" y="554"/>
                </a:lnTo>
                <a:lnTo>
                  <a:pt x="839" y="540"/>
                </a:lnTo>
                <a:lnTo>
                  <a:pt x="823" y="529"/>
                </a:lnTo>
                <a:lnTo>
                  <a:pt x="805" y="518"/>
                </a:lnTo>
                <a:lnTo>
                  <a:pt x="788" y="507"/>
                </a:lnTo>
                <a:lnTo>
                  <a:pt x="769" y="498"/>
                </a:lnTo>
                <a:lnTo>
                  <a:pt x="750" y="489"/>
                </a:lnTo>
                <a:lnTo>
                  <a:pt x="730" y="481"/>
                </a:lnTo>
                <a:lnTo>
                  <a:pt x="709" y="474"/>
                </a:lnTo>
                <a:lnTo>
                  <a:pt x="687" y="468"/>
                </a:lnTo>
                <a:lnTo>
                  <a:pt x="664" y="462"/>
                </a:lnTo>
                <a:lnTo>
                  <a:pt x="641" y="458"/>
                </a:lnTo>
                <a:lnTo>
                  <a:pt x="617" y="454"/>
                </a:lnTo>
                <a:lnTo>
                  <a:pt x="593" y="451"/>
                </a:lnTo>
                <a:lnTo>
                  <a:pt x="568" y="447"/>
                </a:lnTo>
                <a:lnTo>
                  <a:pt x="542" y="446"/>
                </a:lnTo>
                <a:lnTo>
                  <a:pt x="515" y="446"/>
                </a:lnTo>
                <a:lnTo>
                  <a:pt x="0" y="446"/>
                </a:lnTo>
                <a:lnTo>
                  <a:pt x="0" y="1706"/>
                </a:lnTo>
                <a:lnTo>
                  <a:pt x="268" y="1706"/>
                </a:lnTo>
                <a:lnTo>
                  <a:pt x="268" y="1254"/>
                </a:lnTo>
                <a:lnTo>
                  <a:pt x="517" y="1254"/>
                </a:lnTo>
                <a:lnTo>
                  <a:pt x="543" y="1253"/>
                </a:lnTo>
                <a:lnTo>
                  <a:pt x="569" y="1252"/>
                </a:lnTo>
                <a:lnTo>
                  <a:pt x="594" y="1250"/>
                </a:lnTo>
                <a:lnTo>
                  <a:pt x="619" y="1247"/>
                </a:lnTo>
                <a:lnTo>
                  <a:pt x="642" y="1242"/>
                </a:lnTo>
                <a:lnTo>
                  <a:pt x="666" y="1237"/>
                </a:lnTo>
                <a:lnTo>
                  <a:pt x="689" y="1232"/>
                </a:lnTo>
                <a:lnTo>
                  <a:pt x="710" y="1225"/>
                </a:lnTo>
                <a:lnTo>
                  <a:pt x="731" y="1218"/>
                </a:lnTo>
                <a:lnTo>
                  <a:pt x="751" y="1211"/>
                </a:lnTo>
                <a:lnTo>
                  <a:pt x="770" y="1202"/>
                </a:lnTo>
                <a:lnTo>
                  <a:pt x="788" y="1192"/>
                </a:lnTo>
                <a:lnTo>
                  <a:pt x="806" y="1182"/>
                </a:lnTo>
                <a:lnTo>
                  <a:pt x="824" y="1171"/>
                </a:lnTo>
                <a:lnTo>
                  <a:pt x="840" y="1159"/>
                </a:lnTo>
                <a:lnTo>
                  <a:pt x="855" y="1147"/>
                </a:lnTo>
                <a:lnTo>
                  <a:pt x="869" y="1133"/>
                </a:lnTo>
                <a:lnTo>
                  <a:pt x="883" y="1119"/>
                </a:lnTo>
                <a:lnTo>
                  <a:pt x="895" y="1104"/>
                </a:lnTo>
                <a:lnTo>
                  <a:pt x="907" y="1089"/>
                </a:lnTo>
                <a:lnTo>
                  <a:pt x="918" y="1073"/>
                </a:lnTo>
                <a:lnTo>
                  <a:pt x="928" y="1056"/>
                </a:lnTo>
                <a:lnTo>
                  <a:pt x="937" y="1038"/>
                </a:lnTo>
                <a:lnTo>
                  <a:pt x="945" y="1020"/>
                </a:lnTo>
                <a:lnTo>
                  <a:pt x="952" y="1001"/>
                </a:lnTo>
                <a:lnTo>
                  <a:pt x="958" y="982"/>
                </a:lnTo>
                <a:lnTo>
                  <a:pt x="964" y="961"/>
                </a:lnTo>
                <a:lnTo>
                  <a:pt x="968" y="940"/>
                </a:lnTo>
                <a:lnTo>
                  <a:pt x="972" y="919"/>
                </a:lnTo>
                <a:lnTo>
                  <a:pt x="974" y="897"/>
                </a:lnTo>
                <a:lnTo>
                  <a:pt x="977" y="874"/>
                </a:lnTo>
                <a:lnTo>
                  <a:pt x="977" y="851"/>
                </a:lnTo>
                <a:close/>
                <a:moveTo>
                  <a:pt x="703" y="851"/>
                </a:moveTo>
                <a:lnTo>
                  <a:pt x="703" y="870"/>
                </a:lnTo>
                <a:lnTo>
                  <a:pt x="700" y="887"/>
                </a:lnTo>
                <a:lnTo>
                  <a:pt x="697" y="904"/>
                </a:lnTo>
                <a:lnTo>
                  <a:pt x="691" y="919"/>
                </a:lnTo>
                <a:lnTo>
                  <a:pt x="685" y="933"/>
                </a:lnTo>
                <a:lnTo>
                  <a:pt x="677" y="945"/>
                </a:lnTo>
                <a:lnTo>
                  <a:pt x="667" y="958"/>
                </a:lnTo>
                <a:lnTo>
                  <a:pt x="655" y="968"/>
                </a:lnTo>
                <a:lnTo>
                  <a:pt x="642" y="977"/>
                </a:lnTo>
                <a:lnTo>
                  <a:pt x="628" y="985"/>
                </a:lnTo>
                <a:lnTo>
                  <a:pt x="612" y="991"/>
                </a:lnTo>
                <a:lnTo>
                  <a:pt x="595" y="996"/>
                </a:lnTo>
                <a:lnTo>
                  <a:pt x="576" y="1001"/>
                </a:lnTo>
                <a:lnTo>
                  <a:pt x="556" y="1004"/>
                </a:lnTo>
                <a:lnTo>
                  <a:pt x="534" y="1005"/>
                </a:lnTo>
                <a:lnTo>
                  <a:pt x="511" y="1006"/>
                </a:lnTo>
                <a:lnTo>
                  <a:pt x="268" y="1006"/>
                </a:lnTo>
                <a:lnTo>
                  <a:pt x="268" y="695"/>
                </a:lnTo>
                <a:lnTo>
                  <a:pt x="511" y="695"/>
                </a:lnTo>
                <a:lnTo>
                  <a:pt x="534" y="696"/>
                </a:lnTo>
                <a:lnTo>
                  <a:pt x="556" y="698"/>
                </a:lnTo>
                <a:lnTo>
                  <a:pt x="576" y="701"/>
                </a:lnTo>
                <a:lnTo>
                  <a:pt x="594" y="705"/>
                </a:lnTo>
                <a:lnTo>
                  <a:pt x="611" y="710"/>
                </a:lnTo>
                <a:lnTo>
                  <a:pt x="627" y="717"/>
                </a:lnTo>
                <a:lnTo>
                  <a:pt x="641" y="725"/>
                </a:lnTo>
                <a:lnTo>
                  <a:pt x="654" y="734"/>
                </a:lnTo>
                <a:lnTo>
                  <a:pt x="666" y="744"/>
                </a:lnTo>
                <a:lnTo>
                  <a:pt x="676" y="756"/>
                </a:lnTo>
                <a:lnTo>
                  <a:pt x="684" y="769"/>
                </a:lnTo>
                <a:lnTo>
                  <a:pt x="691" y="783"/>
                </a:lnTo>
                <a:lnTo>
                  <a:pt x="696" y="798"/>
                </a:lnTo>
                <a:lnTo>
                  <a:pt x="700" y="814"/>
                </a:lnTo>
                <a:lnTo>
                  <a:pt x="702" y="831"/>
                </a:lnTo>
                <a:lnTo>
                  <a:pt x="703" y="851"/>
                </a:lnTo>
                <a:close/>
                <a:moveTo>
                  <a:pt x="3" y="5851"/>
                </a:moveTo>
                <a:lnTo>
                  <a:pt x="0" y="5854"/>
                </a:lnTo>
                <a:lnTo>
                  <a:pt x="0" y="6061"/>
                </a:lnTo>
                <a:lnTo>
                  <a:pt x="990" y="6061"/>
                </a:lnTo>
                <a:lnTo>
                  <a:pt x="990" y="5812"/>
                </a:lnTo>
                <a:lnTo>
                  <a:pt x="361" y="5812"/>
                </a:lnTo>
                <a:lnTo>
                  <a:pt x="988" y="5011"/>
                </a:lnTo>
                <a:lnTo>
                  <a:pt x="990" y="5008"/>
                </a:lnTo>
                <a:lnTo>
                  <a:pt x="990" y="4801"/>
                </a:lnTo>
                <a:lnTo>
                  <a:pt x="2" y="4801"/>
                </a:lnTo>
                <a:lnTo>
                  <a:pt x="2" y="5050"/>
                </a:lnTo>
                <a:lnTo>
                  <a:pt x="630" y="5050"/>
                </a:lnTo>
                <a:lnTo>
                  <a:pt x="3" y="5851"/>
                </a:lnTo>
                <a:close/>
                <a:moveTo>
                  <a:pt x="800" y="2623"/>
                </a:moveTo>
                <a:lnTo>
                  <a:pt x="800" y="3122"/>
                </a:lnTo>
                <a:lnTo>
                  <a:pt x="268" y="3122"/>
                </a:lnTo>
                <a:lnTo>
                  <a:pt x="268" y="2623"/>
                </a:lnTo>
                <a:lnTo>
                  <a:pt x="0" y="2623"/>
                </a:lnTo>
                <a:lnTo>
                  <a:pt x="0" y="3883"/>
                </a:lnTo>
                <a:lnTo>
                  <a:pt x="268" y="3883"/>
                </a:lnTo>
                <a:lnTo>
                  <a:pt x="268" y="3374"/>
                </a:lnTo>
                <a:lnTo>
                  <a:pt x="800" y="3374"/>
                </a:lnTo>
                <a:lnTo>
                  <a:pt x="800" y="3883"/>
                </a:lnTo>
                <a:lnTo>
                  <a:pt x="1068" y="3883"/>
                </a:lnTo>
                <a:lnTo>
                  <a:pt x="1068" y="2623"/>
                </a:lnTo>
                <a:lnTo>
                  <a:pt x="800" y="2623"/>
                </a:lnTo>
                <a:close/>
                <a:moveTo>
                  <a:pt x="1575" y="4672"/>
                </a:moveTo>
                <a:lnTo>
                  <a:pt x="1592" y="4672"/>
                </a:lnTo>
                <a:lnTo>
                  <a:pt x="1608" y="4669"/>
                </a:lnTo>
                <a:lnTo>
                  <a:pt x="1624" y="4666"/>
                </a:lnTo>
                <a:lnTo>
                  <a:pt x="1638" y="4660"/>
                </a:lnTo>
                <a:lnTo>
                  <a:pt x="1652" y="4654"/>
                </a:lnTo>
                <a:lnTo>
                  <a:pt x="1665" y="4646"/>
                </a:lnTo>
                <a:lnTo>
                  <a:pt x="1677" y="4636"/>
                </a:lnTo>
                <a:lnTo>
                  <a:pt x="1688" y="4626"/>
                </a:lnTo>
                <a:lnTo>
                  <a:pt x="1698" y="4615"/>
                </a:lnTo>
                <a:lnTo>
                  <a:pt x="1707" y="4603"/>
                </a:lnTo>
                <a:lnTo>
                  <a:pt x="1715" y="4590"/>
                </a:lnTo>
                <a:lnTo>
                  <a:pt x="1722" y="4576"/>
                </a:lnTo>
                <a:lnTo>
                  <a:pt x="1727" y="4562"/>
                </a:lnTo>
                <a:lnTo>
                  <a:pt x="1731" y="4547"/>
                </a:lnTo>
                <a:lnTo>
                  <a:pt x="1733" y="4530"/>
                </a:lnTo>
                <a:lnTo>
                  <a:pt x="1734" y="4514"/>
                </a:lnTo>
                <a:lnTo>
                  <a:pt x="1733" y="4498"/>
                </a:lnTo>
                <a:lnTo>
                  <a:pt x="1731" y="4482"/>
                </a:lnTo>
                <a:lnTo>
                  <a:pt x="1727" y="4467"/>
                </a:lnTo>
                <a:lnTo>
                  <a:pt x="1722" y="4452"/>
                </a:lnTo>
                <a:lnTo>
                  <a:pt x="1715" y="4437"/>
                </a:lnTo>
                <a:lnTo>
                  <a:pt x="1707" y="4424"/>
                </a:lnTo>
                <a:lnTo>
                  <a:pt x="1698" y="4412"/>
                </a:lnTo>
                <a:lnTo>
                  <a:pt x="1688" y="4401"/>
                </a:lnTo>
                <a:lnTo>
                  <a:pt x="1677" y="4391"/>
                </a:lnTo>
                <a:lnTo>
                  <a:pt x="1665" y="4382"/>
                </a:lnTo>
                <a:lnTo>
                  <a:pt x="1652" y="4374"/>
                </a:lnTo>
                <a:lnTo>
                  <a:pt x="1638" y="4368"/>
                </a:lnTo>
                <a:lnTo>
                  <a:pt x="1624" y="4362"/>
                </a:lnTo>
                <a:lnTo>
                  <a:pt x="1608" y="4359"/>
                </a:lnTo>
                <a:lnTo>
                  <a:pt x="1592" y="4356"/>
                </a:lnTo>
                <a:lnTo>
                  <a:pt x="1575" y="4355"/>
                </a:lnTo>
                <a:lnTo>
                  <a:pt x="1559" y="4356"/>
                </a:lnTo>
                <a:lnTo>
                  <a:pt x="1543" y="4359"/>
                </a:lnTo>
                <a:lnTo>
                  <a:pt x="1528" y="4362"/>
                </a:lnTo>
                <a:lnTo>
                  <a:pt x="1514" y="4368"/>
                </a:lnTo>
                <a:lnTo>
                  <a:pt x="1500" y="4374"/>
                </a:lnTo>
                <a:lnTo>
                  <a:pt x="1487" y="4382"/>
                </a:lnTo>
                <a:lnTo>
                  <a:pt x="1475" y="4391"/>
                </a:lnTo>
                <a:lnTo>
                  <a:pt x="1464" y="4401"/>
                </a:lnTo>
                <a:lnTo>
                  <a:pt x="1454" y="4412"/>
                </a:lnTo>
                <a:lnTo>
                  <a:pt x="1445" y="4424"/>
                </a:lnTo>
                <a:lnTo>
                  <a:pt x="1437" y="4437"/>
                </a:lnTo>
                <a:lnTo>
                  <a:pt x="1430" y="4452"/>
                </a:lnTo>
                <a:lnTo>
                  <a:pt x="1425" y="4467"/>
                </a:lnTo>
                <a:lnTo>
                  <a:pt x="1421" y="4482"/>
                </a:lnTo>
                <a:lnTo>
                  <a:pt x="1419" y="4498"/>
                </a:lnTo>
                <a:lnTo>
                  <a:pt x="1418" y="4514"/>
                </a:lnTo>
                <a:lnTo>
                  <a:pt x="1419" y="4531"/>
                </a:lnTo>
                <a:lnTo>
                  <a:pt x="1421" y="4547"/>
                </a:lnTo>
                <a:lnTo>
                  <a:pt x="1425" y="4563"/>
                </a:lnTo>
                <a:lnTo>
                  <a:pt x="1430" y="4577"/>
                </a:lnTo>
                <a:lnTo>
                  <a:pt x="1436" y="4591"/>
                </a:lnTo>
                <a:lnTo>
                  <a:pt x="1445" y="4604"/>
                </a:lnTo>
                <a:lnTo>
                  <a:pt x="1454" y="4616"/>
                </a:lnTo>
                <a:lnTo>
                  <a:pt x="1464" y="4627"/>
                </a:lnTo>
                <a:lnTo>
                  <a:pt x="1475" y="4637"/>
                </a:lnTo>
                <a:lnTo>
                  <a:pt x="1487" y="4646"/>
                </a:lnTo>
                <a:lnTo>
                  <a:pt x="1500" y="4654"/>
                </a:lnTo>
                <a:lnTo>
                  <a:pt x="1513" y="4660"/>
                </a:lnTo>
                <a:lnTo>
                  <a:pt x="1528" y="4666"/>
                </a:lnTo>
                <a:lnTo>
                  <a:pt x="1543" y="4669"/>
                </a:lnTo>
                <a:lnTo>
                  <a:pt x="1559" y="4672"/>
                </a:lnTo>
                <a:lnTo>
                  <a:pt x="1575" y="4672"/>
                </a:lnTo>
                <a:close/>
                <a:moveTo>
                  <a:pt x="1956" y="4672"/>
                </a:moveTo>
                <a:lnTo>
                  <a:pt x="1972" y="4672"/>
                </a:lnTo>
                <a:lnTo>
                  <a:pt x="1988" y="4669"/>
                </a:lnTo>
                <a:lnTo>
                  <a:pt x="2003" y="4666"/>
                </a:lnTo>
                <a:lnTo>
                  <a:pt x="2018" y="4660"/>
                </a:lnTo>
                <a:lnTo>
                  <a:pt x="2032" y="4654"/>
                </a:lnTo>
                <a:lnTo>
                  <a:pt x="2045" y="4646"/>
                </a:lnTo>
                <a:lnTo>
                  <a:pt x="2057" y="4636"/>
                </a:lnTo>
                <a:lnTo>
                  <a:pt x="2069" y="4626"/>
                </a:lnTo>
                <a:lnTo>
                  <a:pt x="2079" y="4615"/>
                </a:lnTo>
                <a:lnTo>
                  <a:pt x="2088" y="4603"/>
                </a:lnTo>
                <a:lnTo>
                  <a:pt x="2096" y="4590"/>
                </a:lnTo>
                <a:lnTo>
                  <a:pt x="2102" y="4576"/>
                </a:lnTo>
                <a:lnTo>
                  <a:pt x="2108" y="4562"/>
                </a:lnTo>
                <a:lnTo>
                  <a:pt x="2112" y="4547"/>
                </a:lnTo>
                <a:lnTo>
                  <a:pt x="2114" y="4530"/>
                </a:lnTo>
                <a:lnTo>
                  <a:pt x="2115" y="4514"/>
                </a:lnTo>
                <a:lnTo>
                  <a:pt x="2114" y="4498"/>
                </a:lnTo>
                <a:lnTo>
                  <a:pt x="2112" y="4482"/>
                </a:lnTo>
                <a:lnTo>
                  <a:pt x="2108" y="4467"/>
                </a:lnTo>
                <a:lnTo>
                  <a:pt x="2102" y="4452"/>
                </a:lnTo>
                <a:lnTo>
                  <a:pt x="2096" y="4437"/>
                </a:lnTo>
                <a:lnTo>
                  <a:pt x="2088" y="4424"/>
                </a:lnTo>
                <a:lnTo>
                  <a:pt x="2079" y="4412"/>
                </a:lnTo>
                <a:lnTo>
                  <a:pt x="2069" y="4401"/>
                </a:lnTo>
                <a:lnTo>
                  <a:pt x="2057" y="4391"/>
                </a:lnTo>
                <a:lnTo>
                  <a:pt x="2045" y="4382"/>
                </a:lnTo>
                <a:lnTo>
                  <a:pt x="2032" y="4374"/>
                </a:lnTo>
                <a:lnTo>
                  <a:pt x="2018" y="4368"/>
                </a:lnTo>
                <a:lnTo>
                  <a:pt x="2003" y="4362"/>
                </a:lnTo>
                <a:lnTo>
                  <a:pt x="1988" y="4359"/>
                </a:lnTo>
                <a:lnTo>
                  <a:pt x="1972" y="4356"/>
                </a:lnTo>
                <a:lnTo>
                  <a:pt x="1956" y="4355"/>
                </a:lnTo>
                <a:lnTo>
                  <a:pt x="1940" y="4356"/>
                </a:lnTo>
                <a:lnTo>
                  <a:pt x="1924" y="4359"/>
                </a:lnTo>
                <a:lnTo>
                  <a:pt x="1909" y="4362"/>
                </a:lnTo>
                <a:lnTo>
                  <a:pt x="1893" y="4368"/>
                </a:lnTo>
                <a:lnTo>
                  <a:pt x="1880" y="4374"/>
                </a:lnTo>
                <a:lnTo>
                  <a:pt x="1867" y="4382"/>
                </a:lnTo>
                <a:lnTo>
                  <a:pt x="1855" y="4391"/>
                </a:lnTo>
                <a:lnTo>
                  <a:pt x="1844" y="4401"/>
                </a:lnTo>
                <a:lnTo>
                  <a:pt x="1834" y="4412"/>
                </a:lnTo>
                <a:lnTo>
                  <a:pt x="1825" y="4424"/>
                </a:lnTo>
                <a:lnTo>
                  <a:pt x="1817" y="4437"/>
                </a:lnTo>
                <a:lnTo>
                  <a:pt x="1811" y="4452"/>
                </a:lnTo>
                <a:lnTo>
                  <a:pt x="1805" y="4467"/>
                </a:lnTo>
                <a:lnTo>
                  <a:pt x="1802" y="4482"/>
                </a:lnTo>
                <a:lnTo>
                  <a:pt x="1799" y="4498"/>
                </a:lnTo>
                <a:lnTo>
                  <a:pt x="1799" y="4514"/>
                </a:lnTo>
                <a:lnTo>
                  <a:pt x="1799" y="4531"/>
                </a:lnTo>
                <a:lnTo>
                  <a:pt x="1802" y="4547"/>
                </a:lnTo>
                <a:lnTo>
                  <a:pt x="1805" y="4563"/>
                </a:lnTo>
                <a:lnTo>
                  <a:pt x="1810" y="4577"/>
                </a:lnTo>
                <a:lnTo>
                  <a:pt x="1817" y="4591"/>
                </a:lnTo>
                <a:lnTo>
                  <a:pt x="1825" y="4604"/>
                </a:lnTo>
                <a:lnTo>
                  <a:pt x="1833" y="4616"/>
                </a:lnTo>
                <a:lnTo>
                  <a:pt x="1843" y="4627"/>
                </a:lnTo>
                <a:lnTo>
                  <a:pt x="1854" y="4637"/>
                </a:lnTo>
                <a:lnTo>
                  <a:pt x="1866" y="4646"/>
                </a:lnTo>
                <a:lnTo>
                  <a:pt x="1879" y="4654"/>
                </a:lnTo>
                <a:lnTo>
                  <a:pt x="1893" y="4660"/>
                </a:lnTo>
                <a:lnTo>
                  <a:pt x="1908" y="4666"/>
                </a:lnTo>
                <a:lnTo>
                  <a:pt x="1923" y="4669"/>
                </a:lnTo>
                <a:lnTo>
                  <a:pt x="1939" y="4672"/>
                </a:lnTo>
                <a:lnTo>
                  <a:pt x="1956" y="4672"/>
                </a:lnTo>
                <a:close/>
                <a:moveTo>
                  <a:pt x="1492" y="4801"/>
                </a:moveTo>
                <a:lnTo>
                  <a:pt x="1224" y="4801"/>
                </a:lnTo>
                <a:lnTo>
                  <a:pt x="1224" y="5556"/>
                </a:lnTo>
                <a:lnTo>
                  <a:pt x="1224" y="5586"/>
                </a:lnTo>
                <a:lnTo>
                  <a:pt x="1226" y="5616"/>
                </a:lnTo>
                <a:lnTo>
                  <a:pt x="1229" y="5645"/>
                </a:lnTo>
                <a:lnTo>
                  <a:pt x="1233" y="5673"/>
                </a:lnTo>
                <a:lnTo>
                  <a:pt x="1238" y="5700"/>
                </a:lnTo>
                <a:lnTo>
                  <a:pt x="1244" y="5726"/>
                </a:lnTo>
                <a:lnTo>
                  <a:pt x="1252" y="5753"/>
                </a:lnTo>
                <a:lnTo>
                  <a:pt x="1260" y="5777"/>
                </a:lnTo>
                <a:lnTo>
                  <a:pt x="1270" y="5801"/>
                </a:lnTo>
                <a:lnTo>
                  <a:pt x="1281" y="5824"/>
                </a:lnTo>
                <a:lnTo>
                  <a:pt x="1293" y="5847"/>
                </a:lnTo>
                <a:lnTo>
                  <a:pt x="1306" y="5868"/>
                </a:lnTo>
                <a:lnTo>
                  <a:pt x="1320" y="5888"/>
                </a:lnTo>
                <a:lnTo>
                  <a:pt x="1335" y="5907"/>
                </a:lnTo>
                <a:lnTo>
                  <a:pt x="1351" y="5925"/>
                </a:lnTo>
                <a:lnTo>
                  <a:pt x="1368" y="5943"/>
                </a:lnTo>
                <a:lnTo>
                  <a:pt x="1385" y="5960"/>
                </a:lnTo>
                <a:lnTo>
                  <a:pt x="1404" y="5975"/>
                </a:lnTo>
                <a:lnTo>
                  <a:pt x="1424" y="5990"/>
                </a:lnTo>
                <a:lnTo>
                  <a:pt x="1446" y="6003"/>
                </a:lnTo>
                <a:lnTo>
                  <a:pt x="1467" y="6015"/>
                </a:lnTo>
                <a:lnTo>
                  <a:pt x="1490" y="6027"/>
                </a:lnTo>
                <a:lnTo>
                  <a:pt x="1513" y="6038"/>
                </a:lnTo>
                <a:lnTo>
                  <a:pt x="1538" y="6047"/>
                </a:lnTo>
                <a:lnTo>
                  <a:pt x="1563" y="6056"/>
                </a:lnTo>
                <a:lnTo>
                  <a:pt x="1589" y="6063"/>
                </a:lnTo>
                <a:lnTo>
                  <a:pt x="1617" y="6069"/>
                </a:lnTo>
                <a:lnTo>
                  <a:pt x="1645" y="6074"/>
                </a:lnTo>
                <a:lnTo>
                  <a:pt x="1674" y="6078"/>
                </a:lnTo>
                <a:lnTo>
                  <a:pt x="1704" y="6081"/>
                </a:lnTo>
                <a:lnTo>
                  <a:pt x="1734" y="6082"/>
                </a:lnTo>
                <a:lnTo>
                  <a:pt x="1767" y="6083"/>
                </a:lnTo>
                <a:lnTo>
                  <a:pt x="1798" y="6082"/>
                </a:lnTo>
                <a:lnTo>
                  <a:pt x="1828" y="6081"/>
                </a:lnTo>
                <a:lnTo>
                  <a:pt x="1858" y="6078"/>
                </a:lnTo>
                <a:lnTo>
                  <a:pt x="1886" y="6074"/>
                </a:lnTo>
                <a:lnTo>
                  <a:pt x="1915" y="6069"/>
                </a:lnTo>
                <a:lnTo>
                  <a:pt x="1942" y="6063"/>
                </a:lnTo>
                <a:lnTo>
                  <a:pt x="1968" y="6056"/>
                </a:lnTo>
                <a:lnTo>
                  <a:pt x="1994" y="6047"/>
                </a:lnTo>
                <a:lnTo>
                  <a:pt x="2018" y="6038"/>
                </a:lnTo>
                <a:lnTo>
                  <a:pt x="2042" y="6027"/>
                </a:lnTo>
                <a:lnTo>
                  <a:pt x="2065" y="6015"/>
                </a:lnTo>
                <a:lnTo>
                  <a:pt x="2087" y="6003"/>
                </a:lnTo>
                <a:lnTo>
                  <a:pt x="2108" y="5990"/>
                </a:lnTo>
                <a:lnTo>
                  <a:pt x="2128" y="5975"/>
                </a:lnTo>
                <a:lnTo>
                  <a:pt x="2146" y="5960"/>
                </a:lnTo>
                <a:lnTo>
                  <a:pt x="2164" y="5943"/>
                </a:lnTo>
                <a:lnTo>
                  <a:pt x="2181" y="5925"/>
                </a:lnTo>
                <a:lnTo>
                  <a:pt x="2197" y="5907"/>
                </a:lnTo>
                <a:lnTo>
                  <a:pt x="2212" y="5888"/>
                </a:lnTo>
                <a:lnTo>
                  <a:pt x="2227" y="5868"/>
                </a:lnTo>
                <a:lnTo>
                  <a:pt x="2239" y="5847"/>
                </a:lnTo>
                <a:lnTo>
                  <a:pt x="2251" y="5824"/>
                </a:lnTo>
                <a:lnTo>
                  <a:pt x="2262" y="5801"/>
                </a:lnTo>
                <a:lnTo>
                  <a:pt x="2271" y="5777"/>
                </a:lnTo>
                <a:lnTo>
                  <a:pt x="2280" y="5753"/>
                </a:lnTo>
                <a:lnTo>
                  <a:pt x="2287" y="5726"/>
                </a:lnTo>
                <a:lnTo>
                  <a:pt x="2294" y="5700"/>
                </a:lnTo>
                <a:lnTo>
                  <a:pt x="2299" y="5673"/>
                </a:lnTo>
                <a:lnTo>
                  <a:pt x="2303" y="5645"/>
                </a:lnTo>
                <a:lnTo>
                  <a:pt x="2306" y="5616"/>
                </a:lnTo>
                <a:lnTo>
                  <a:pt x="2308" y="5586"/>
                </a:lnTo>
                <a:lnTo>
                  <a:pt x="2308" y="5556"/>
                </a:lnTo>
                <a:lnTo>
                  <a:pt x="2308" y="4801"/>
                </a:lnTo>
                <a:lnTo>
                  <a:pt x="2040" y="4801"/>
                </a:lnTo>
                <a:lnTo>
                  <a:pt x="2040" y="5543"/>
                </a:lnTo>
                <a:lnTo>
                  <a:pt x="2039" y="5565"/>
                </a:lnTo>
                <a:lnTo>
                  <a:pt x="2038" y="5585"/>
                </a:lnTo>
                <a:lnTo>
                  <a:pt x="2036" y="5604"/>
                </a:lnTo>
                <a:lnTo>
                  <a:pt x="2033" y="5622"/>
                </a:lnTo>
                <a:lnTo>
                  <a:pt x="2029" y="5640"/>
                </a:lnTo>
                <a:lnTo>
                  <a:pt x="2025" y="5656"/>
                </a:lnTo>
                <a:lnTo>
                  <a:pt x="2020" y="5671"/>
                </a:lnTo>
                <a:lnTo>
                  <a:pt x="2015" y="5685"/>
                </a:lnTo>
                <a:lnTo>
                  <a:pt x="2008" y="5699"/>
                </a:lnTo>
                <a:lnTo>
                  <a:pt x="2002" y="5711"/>
                </a:lnTo>
                <a:lnTo>
                  <a:pt x="1994" y="5723"/>
                </a:lnTo>
                <a:lnTo>
                  <a:pt x="1986" y="5734"/>
                </a:lnTo>
                <a:lnTo>
                  <a:pt x="1978" y="5745"/>
                </a:lnTo>
                <a:lnTo>
                  <a:pt x="1969" y="5755"/>
                </a:lnTo>
                <a:lnTo>
                  <a:pt x="1960" y="5764"/>
                </a:lnTo>
                <a:lnTo>
                  <a:pt x="1950" y="5771"/>
                </a:lnTo>
                <a:lnTo>
                  <a:pt x="1940" y="5779"/>
                </a:lnTo>
                <a:lnTo>
                  <a:pt x="1930" y="5786"/>
                </a:lnTo>
                <a:lnTo>
                  <a:pt x="1919" y="5792"/>
                </a:lnTo>
                <a:lnTo>
                  <a:pt x="1908" y="5797"/>
                </a:lnTo>
                <a:lnTo>
                  <a:pt x="1896" y="5802"/>
                </a:lnTo>
                <a:lnTo>
                  <a:pt x="1885" y="5806"/>
                </a:lnTo>
                <a:lnTo>
                  <a:pt x="1873" y="5810"/>
                </a:lnTo>
                <a:lnTo>
                  <a:pt x="1861" y="5813"/>
                </a:lnTo>
                <a:lnTo>
                  <a:pt x="1838" y="5819"/>
                </a:lnTo>
                <a:lnTo>
                  <a:pt x="1814" y="5822"/>
                </a:lnTo>
                <a:lnTo>
                  <a:pt x="1790" y="5824"/>
                </a:lnTo>
                <a:lnTo>
                  <a:pt x="1767" y="5825"/>
                </a:lnTo>
                <a:lnTo>
                  <a:pt x="1742" y="5824"/>
                </a:lnTo>
                <a:lnTo>
                  <a:pt x="1718" y="5822"/>
                </a:lnTo>
                <a:lnTo>
                  <a:pt x="1694" y="5819"/>
                </a:lnTo>
                <a:lnTo>
                  <a:pt x="1671" y="5813"/>
                </a:lnTo>
                <a:lnTo>
                  <a:pt x="1659" y="5810"/>
                </a:lnTo>
                <a:lnTo>
                  <a:pt x="1647" y="5806"/>
                </a:lnTo>
                <a:lnTo>
                  <a:pt x="1636" y="5802"/>
                </a:lnTo>
                <a:lnTo>
                  <a:pt x="1625" y="5797"/>
                </a:lnTo>
                <a:lnTo>
                  <a:pt x="1614" y="5792"/>
                </a:lnTo>
                <a:lnTo>
                  <a:pt x="1603" y="5786"/>
                </a:lnTo>
                <a:lnTo>
                  <a:pt x="1592" y="5779"/>
                </a:lnTo>
                <a:lnTo>
                  <a:pt x="1582" y="5771"/>
                </a:lnTo>
                <a:lnTo>
                  <a:pt x="1572" y="5764"/>
                </a:lnTo>
                <a:lnTo>
                  <a:pt x="1563" y="5755"/>
                </a:lnTo>
                <a:lnTo>
                  <a:pt x="1554" y="5745"/>
                </a:lnTo>
                <a:lnTo>
                  <a:pt x="1546" y="5734"/>
                </a:lnTo>
                <a:lnTo>
                  <a:pt x="1538" y="5723"/>
                </a:lnTo>
                <a:lnTo>
                  <a:pt x="1530" y="5711"/>
                </a:lnTo>
                <a:lnTo>
                  <a:pt x="1523" y="5699"/>
                </a:lnTo>
                <a:lnTo>
                  <a:pt x="1517" y="5685"/>
                </a:lnTo>
                <a:lnTo>
                  <a:pt x="1512" y="5671"/>
                </a:lnTo>
                <a:lnTo>
                  <a:pt x="1507" y="5656"/>
                </a:lnTo>
                <a:lnTo>
                  <a:pt x="1502" y="5640"/>
                </a:lnTo>
                <a:lnTo>
                  <a:pt x="1499" y="5622"/>
                </a:lnTo>
                <a:lnTo>
                  <a:pt x="1496" y="5604"/>
                </a:lnTo>
                <a:lnTo>
                  <a:pt x="1494" y="5585"/>
                </a:lnTo>
                <a:lnTo>
                  <a:pt x="1493" y="5565"/>
                </a:lnTo>
                <a:lnTo>
                  <a:pt x="1492" y="5543"/>
                </a:lnTo>
                <a:lnTo>
                  <a:pt x="1492" y="4801"/>
                </a:lnTo>
                <a:close/>
                <a:moveTo>
                  <a:pt x="3153" y="4801"/>
                </a:moveTo>
                <a:lnTo>
                  <a:pt x="2620" y="4801"/>
                </a:lnTo>
                <a:lnTo>
                  <a:pt x="2620" y="6061"/>
                </a:lnTo>
                <a:lnTo>
                  <a:pt x="2887" y="6061"/>
                </a:lnTo>
                <a:lnTo>
                  <a:pt x="2887" y="5568"/>
                </a:lnTo>
                <a:lnTo>
                  <a:pt x="2943" y="5568"/>
                </a:lnTo>
                <a:lnTo>
                  <a:pt x="3300" y="6056"/>
                </a:lnTo>
                <a:lnTo>
                  <a:pt x="3303" y="6061"/>
                </a:lnTo>
                <a:lnTo>
                  <a:pt x="3629" y="6061"/>
                </a:lnTo>
                <a:lnTo>
                  <a:pt x="3247" y="5563"/>
                </a:lnTo>
                <a:lnTo>
                  <a:pt x="3268" y="5560"/>
                </a:lnTo>
                <a:lnTo>
                  <a:pt x="3288" y="5556"/>
                </a:lnTo>
                <a:lnTo>
                  <a:pt x="3309" y="5552"/>
                </a:lnTo>
                <a:lnTo>
                  <a:pt x="3328" y="5547"/>
                </a:lnTo>
                <a:lnTo>
                  <a:pt x="3347" y="5541"/>
                </a:lnTo>
                <a:lnTo>
                  <a:pt x="3365" y="5534"/>
                </a:lnTo>
                <a:lnTo>
                  <a:pt x="3383" y="5528"/>
                </a:lnTo>
                <a:lnTo>
                  <a:pt x="3400" y="5520"/>
                </a:lnTo>
                <a:lnTo>
                  <a:pt x="3417" y="5512"/>
                </a:lnTo>
                <a:lnTo>
                  <a:pt x="3433" y="5504"/>
                </a:lnTo>
                <a:lnTo>
                  <a:pt x="3448" y="5495"/>
                </a:lnTo>
                <a:lnTo>
                  <a:pt x="3464" y="5485"/>
                </a:lnTo>
                <a:lnTo>
                  <a:pt x="3478" y="5475"/>
                </a:lnTo>
                <a:lnTo>
                  <a:pt x="3492" y="5464"/>
                </a:lnTo>
                <a:lnTo>
                  <a:pt x="3504" y="5453"/>
                </a:lnTo>
                <a:lnTo>
                  <a:pt x="3517" y="5441"/>
                </a:lnTo>
                <a:lnTo>
                  <a:pt x="3528" y="5428"/>
                </a:lnTo>
                <a:lnTo>
                  <a:pt x="3539" y="5415"/>
                </a:lnTo>
                <a:lnTo>
                  <a:pt x="3549" y="5402"/>
                </a:lnTo>
                <a:lnTo>
                  <a:pt x="3559" y="5388"/>
                </a:lnTo>
                <a:lnTo>
                  <a:pt x="3567" y="5374"/>
                </a:lnTo>
                <a:lnTo>
                  <a:pt x="3576" y="5360"/>
                </a:lnTo>
                <a:lnTo>
                  <a:pt x="3583" y="5345"/>
                </a:lnTo>
                <a:lnTo>
                  <a:pt x="3590" y="5328"/>
                </a:lnTo>
                <a:lnTo>
                  <a:pt x="3595" y="5312"/>
                </a:lnTo>
                <a:lnTo>
                  <a:pt x="3600" y="5296"/>
                </a:lnTo>
                <a:lnTo>
                  <a:pt x="3605" y="5279"/>
                </a:lnTo>
                <a:lnTo>
                  <a:pt x="3609" y="5262"/>
                </a:lnTo>
                <a:lnTo>
                  <a:pt x="3612" y="5244"/>
                </a:lnTo>
                <a:lnTo>
                  <a:pt x="3614" y="5225"/>
                </a:lnTo>
                <a:lnTo>
                  <a:pt x="3615" y="5207"/>
                </a:lnTo>
                <a:lnTo>
                  <a:pt x="3616" y="5188"/>
                </a:lnTo>
                <a:lnTo>
                  <a:pt x="3615" y="5166"/>
                </a:lnTo>
                <a:lnTo>
                  <a:pt x="3614" y="5144"/>
                </a:lnTo>
                <a:lnTo>
                  <a:pt x="3611" y="5122"/>
                </a:lnTo>
                <a:lnTo>
                  <a:pt x="3608" y="5101"/>
                </a:lnTo>
                <a:lnTo>
                  <a:pt x="3603" y="5081"/>
                </a:lnTo>
                <a:lnTo>
                  <a:pt x="3597" y="5062"/>
                </a:lnTo>
                <a:lnTo>
                  <a:pt x="3591" y="5043"/>
                </a:lnTo>
                <a:lnTo>
                  <a:pt x="3584" y="5024"/>
                </a:lnTo>
                <a:lnTo>
                  <a:pt x="3576" y="5006"/>
                </a:lnTo>
                <a:lnTo>
                  <a:pt x="3567" y="4989"/>
                </a:lnTo>
                <a:lnTo>
                  <a:pt x="3557" y="4973"/>
                </a:lnTo>
                <a:lnTo>
                  <a:pt x="3546" y="4958"/>
                </a:lnTo>
                <a:lnTo>
                  <a:pt x="3535" y="4943"/>
                </a:lnTo>
                <a:lnTo>
                  <a:pt x="3522" y="4928"/>
                </a:lnTo>
                <a:lnTo>
                  <a:pt x="3509" y="4915"/>
                </a:lnTo>
                <a:lnTo>
                  <a:pt x="3494" y="4902"/>
                </a:lnTo>
                <a:lnTo>
                  <a:pt x="3479" y="4890"/>
                </a:lnTo>
                <a:lnTo>
                  <a:pt x="3463" y="4879"/>
                </a:lnTo>
                <a:lnTo>
                  <a:pt x="3445" y="4869"/>
                </a:lnTo>
                <a:lnTo>
                  <a:pt x="3428" y="4859"/>
                </a:lnTo>
                <a:lnTo>
                  <a:pt x="3409" y="4850"/>
                </a:lnTo>
                <a:lnTo>
                  <a:pt x="3390" y="4842"/>
                </a:lnTo>
                <a:lnTo>
                  <a:pt x="3370" y="4833"/>
                </a:lnTo>
                <a:lnTo>
                  <a:pt x="3349" y="4826"/>
                </a:lnTo>
                <a:lnTo>
                  <a:pt x="3327" y="4821"/>
                </a:lnTo>
                <a:lnTo>
                  <a:pt x="3305" y="4815"/>
                </a:lnTo>
                <a:lnTo>
                  <a:pt x="3280" y="4811"/>
                </a:lnTo>
                <a:lnTo>
                  <a:pt x="3256" y="4807"/>
                </a:lnTo>
                <a:lnTo>
                  <a:pt x="3232" y="4805"/>
                </a:lnTo>
                <a:lnTo>
                  <a:pt x="3206" y="4802"/>
                </a:lnTo>
                <a:lnTo>
                  <a:pt x="3180" y="4801"/>
                </a:lnTo>
                <a:lnTo>
                  <a:pt x="3153" y="4801"/>
                </a:lnTo>
                <a:close/>
                <a:moveTo>
                  <a:pt x="3149" y="5050"/>
                </a:moveTo>
                <a:lnTo>
                  <a:pt x="3172" y="5051"/>
                </a:lnTo>
                <a:lnTo>
                  <a:pt x="3194" y="5052"/>
                </a:lnTo>
                <a:lnTo>
                  <a:pt x="3214" y="5055"/>
                </a:lnTo>
                <a:lnTo>
                  <a:pt x="3233" y="5059"/>
                </a:lnTo>
                <a:lnTo>
                  <a:pt x="3250" y="5063"/>
                </a:lnTo>
                <a:lnTo>
                  <a:pt x="3266" y="5069"/>
                </a:lnTo>
                <a:lnTo>
                  <a:pt x="3280" y="5076"/>
                </a:lnTo>
                <a:lnTo>
                  <a:pt x="3293" y="5084"/>
                </a:lnTo>
                <a:lnTo>
                  <a:pt x="3305" y="5093"/>
                </a:lnTo>
                <a:lnTo>
                  <a:pt x="3314" y="5103"/>
                </a:lnTo>
                <a:lnTo>
                  <a:pt x="3323" y="5115"/>
                </a:lnTo>
                <a:lnTo>
                  <a:pt x="3329" y="5127"/>
                </a:lnTo>
                <a:lnTo>
                  <a:pt x="3335" y="5142"/>
                </a:lnTo>
                <a:lnTo>
                  <a:pt x="3338" y="5156"/>
                </a:lnTo>
                <a:lnTo>
                  <a:pt x="3340" y="5172"/>
                </a:lnTo>
                <a:lnTo>
                  <a:pt x="3341" y="5188"/>
                </a:lnTo>
                <a:lnTo>
                  <a:pt x="3340" y="5206"/>
                </a:lnTo>
                <a:lnTo>
                  <a:pt x="3338" y="5222"/>
                </a:lnTo>
                <a:lnTo>
                  <a:pt x="3335" y="5238"/>
                </a:lnTo>
                <a:lnTo>
                  <a:pt x="3329" y="5252"/>
                </a:lnTo>
                <a:lnTo>
                  <a:pt x="3323" y="5265"/>
                </a:lnTo>
                <a:lnTo>
                  <a:pt x="3314" y="5276"/>
                </a:lnTo>
                <a:lnTo>
                  <a:pt x="3305" y="5287"/>
                </a:lnTo>
                <a:lnTo>
                  <a:pt x="3293" y="5296"/>
                </a:lnTo>
                <a:lnTo>
                  <a:pt x="3280" y="5304"/>
                </a:lnTo>
                <a:lnTo>
                  <a:pt x="3266" y="5311"/>
                </a:lnTo>
                <a:lnTo>
                  <a:pt x="3250" y="5317"/>
                </a:lnTo>
                <a:lnTo>
                  <a:pt x="3233" y="5322"/>
                </a:lnTo>
                <a:lnTo>
                  <a:pt x="3214" y="5326"/>
                </a:lnTo>
                <a:lnTo>
                  <a:pt x="3194" y="5329"/>
                </a:lnTo>
                <a:lnTo>
                  <a:pt x="3172" y="5330"/>
                </a:lnTo>
                <a:lnTo>
                  <a:pt x="3149" y="5331"/>
                </a:lnTo>
                <a:lnTo>
                  <a:pt x="2887" y="5331"/>
                </a:lnTo>
                <a:lnTo>
                  <a:pt x="2887" y="5050"/>
                </a:lnTo>
                <a:lnTo>
                  <a:pt x="3149" y="5050"/>
                </a:lnTo>
                <a:close/>
                <a:moveTo>
                  <a:pt x="3077" y="3254"/>
                </a:moveTo>
                <a:lnTo>
                  <a:pt x="3078" y="3231"/>
                </a:lnTo>
                <a:lnTo>
                  <a:pt x="3079" y="3210"/>
                </a:lnTo>
                <a:lnTo>
                  <a:pt x="3081" y="3190"/>
                </a:lnTo>
                <a:lnTo>
                  <a:pt x="3084" y="3170"/>
                </a:lnTo>
                <a:lnTo>
                  <a:pt x="3088" y="3150"/>
                </a:lnTo>
                <a:lnTo>
                  <a:pt x="3093" y="3130"/>
                </a:lnTo>
                <a:lnTo>
                  <a:pt x="3099" y="3112"/>
                </a:lnTo>
                <a:lnTo>
                  <a:pt x="3105" y="3094"/>
                </a:lnTo>
                <a:lnTo>
                  <a:pt x="3112" y="3076"/>
                </a:lnTo>
                <a:lnTo>
                  <a:pt x="3120" y="3059"/>
                </a:lnTo>
                <a:lnTo>
                  <a:pt x="3129" y="3043"/>
                </a:lnTo>
                <a:lnTo>
                  <a:pt x="3138" y="3026"/>
                </a:lnTo>
                <a:lnTo>
                  <a:pt x="3149" y="3011"/>
                </a:lnTo>
                <a:lnTo>
                  <a:pt x="3160" y="2997"/>
                </a:lnTo>
                <a:lnTo>
                  <a:pt x="3171" y="2983"/>
                </a:lnTo>
                <a:lnTo>
                  <a:pt x="3183" y="2969"/>
                </a:lnTo>
                <a:lnTo>
                  <a:pt x="3196" y="2957"/>
                </a:lnTo>
                <a:lnTo>
                  <a:pt x="3210" y="2945"/>
                </a:lnTo>
                <a:lnTo>
                  <a:pt x="3223" y="2933"/>
                </a:lnTo>
                <a:lnTo>
                  <a:pt x="3238" y="2922"/>
                </a:lnTo>
                <a:lnTo>
                  <a:pt x="3253" y="2913"/>
                </a:lnTo>
                <a:lnTo>
                  <a:pt x="3269" y="2904"/>
                </a:lnTo>
                <a:lnTo>
                  <a:pt x="3285" y="2896"/>
                </a:lnTo>
                <a:lnTo>
                  <a:pt x="3303" y="2888"/>
                </a:lnTo>
                <a:lnTo>
                  <a:pt x="3321" y="2882"/>
                </a:lnTo>
                <a:lnTo>
                  <a:pt x="3339" y="2876"/>
                </a:lnTo>
                <a:lnTo>
                  <a:pt x="3357" y="2871"/>
                </a:lnTo>
                <a:lnTo>
                  <a:pt x="3376" y="2867"/>
                </a:lnTo>
                <a:lnTo>
                  <a:pt x="3395" y="2864"/>
                </a:lnTo>
                <a:lnTo>
                  <a:pt x="3415" y="2861"/>
                </a:lnTo>
                <a:lnTo>
                  <a:pt x="3435" y="2860"/>
                </a:lnTo>
                <a:lnTo>
                  <a:pt x="3457" y="2859"/>
                </a:lnTo>
                <a:lnTo>
                  <a:pt x="3481" y="2860"/>
                </a:lnTo>
                <a:lnTo>
                  <a:pt x="3504" y="2862"/>
                </a:lnTo>
                <a:lnTo>
                  <a:pt x="3527" y="2866"/>
                </a:lnTo>
                <a:lnTo>
                  <a:pt x="3550" y="2870"/>
                </a:lnTo>
                <a:lnTo>
                  <a:pt x="3572" y="2876"/>
                </a:lnTo>
                <a:lnTo>
                  <a:pt x="3593" y="2884"/>
                </a:lnTo>
                <a:lnTo>
                  <a:pt x="3614" y="2892"/>
                </a:lnTo>
                <a:lnTo>
                  <a:pt x="3634" y="2902"/>
                </a:lnTo>
                <a:lnTo>
                  <a:pt x="3653" y="2913"/>
                </a:lnTo>
                <a:lnTo>
                  <a:pt x="3672" y="2925"/>
                </a:lnTo>
                <a:lnTo>
                  <a:pt x="3690" y="2939"/>
                </a:lnTo>
                <a:lnTo>
                  <a:pt x="3707" y="2954"/>
                </a:lnTo>
                <a:lnTo>
                  <a:pt x="3723" y="2970"/>
                </a:lnTo>
                <a:lnTo>
                  <a:pt x="3738" y="2987"/>
                </a:lnTo>
                <a:lnTo>
                  <a:pt x="3752" y="3005"/>
                </a:lnTo>
                <a:lnTo>
                  <a:pt x="3767" y="3025"/>
                </a:lnTo>
                <a:lnTo>
                  <a:pt x="3772" y="3033"/>
                </a:lnTo>
                <a:lnTo>
                  <a:pt x="4001" y="2893"/>
                </a:lnTo>
                <a:lnTo>
                  <a:pt x="3996" y="2884"/>
                </a:lnTo>
                <a:lnTo>
                  <a:pt x="3986" y="2868"/>
                </a:lnTo>
                <a:lnTo>
                  <a:pt x="3976" y="2852"/>
                </a:lnTo>
                <a:lnTo>
                  <a:pt x="3965" y="2836"/>
                </a:lnTo>
                <a:lnTo>
                  <a:pt x="3954" y="2821"/>
                </a:lnTo>
                <a:lnTo>
                  <a:pt x="3942" y="2807"/>
                </a:lnTo>
                <a:lnTo>
                  <a:pt x="3929" y="2793"/>
                </a:lnTo>
                <a:lnTo>
                  <a:pt x="3915" y="2779"/>
                </a:lnTo>
                <a:lnTo>
                  <a:pt x="3901" y="2766"/>
                </a:lnTo>
                <a:lnTo>
                  <a:pt x="3887" y="2753"/>
                </a:lnTo>
                <a:lnTo>
                  <a:pt x="3873" y="2740"/>
                </a:lnTo>
                <a:lnTo>
                  <a:pt x="3858" y="2728"/>
                </a:lnTo>
                <a:lnTo>
                  <a:pt x="3842" y="2717"/>
                </a:lnTo>
                <a:lnTo>
                  <a:pt x="3826" y="2706"/>
                </a:lnTo>
                <a:lnTo>
                  <a:pt x="3810" y="2696"/>
                </a:lnTo>
                <a:lnTo>
                  <a:pt x="3793" y="2686"/>
                </a:lnTo>
                <a:lnTo>
                  <a:pt x="3776" y="2677"/>
                </a:lnTo>
                <a:lnTo>
                  <a:pt x="3757" y="2668"/>
                </a:lnTo>
                <a:lnTo>
                  <a:pt x="3740" y="2660"/>
                </a:lnTo>
                <a:lnTo>
                  <a:pt x="3721" y="2652"/>
                </a:lnTo>
                <a:lnTo>
                  <a:pt x="3703" y="2645"/>
                </a:lnTo>
                <a:lnTo>
                  <a:pt x="3684" y="2637"/>
                </a:lnTo>
                <a:lnTo>
                  <a:pt x="3665" y="2631"/>
                </a:lnTo>
                <a:lnTo>
                  <a:pt x="3645" y="2625"/>
                </a:lnTo>
                <a:lnTo>
                  <a:pt x="3625" y="2620"/>
                </a:lnTo>
                <a:lnTo>
                  <a:pt x="3604" y="2616"/>
                </a:lnTo>
                <a:lnTo>
                  <a:pt x="3584" y="2612"/>
                </a:lnTo>
                <a:lnTo>
                  <a:pt x="3564" y="2608"/>
                </a:lnTo>
                <a:lnTo>
                  <a:pt x="3543" y="2605"/>
                </a:lnTo>
                <a:lnTo>
                  <a:pt x="3522" y="2603"/>
                </a:lnTo>
                <a:lnTo>
                  <a:pt x="3501" y="2602"/>
                </a:lnTo>
                <a:lnTo>
                  <a:pt x="3480" y="2601"/>
                </a:lnTo>
                <a:lnTo>
                  <a:pt x="3458" y="2600"/>
                </a:lnTo>
                <a:lnTo>
                  <a:pt x="3422" y="2601"/>
                </a:lnTo>
                <a:lnTo>
                  <a:pt x="3387" y="2604"/>
                </a:lnTo>
                <a:lnTo>
                  <a:pt x="3354" y="2608"/>
                </a:lnTo>
                <a:lnTo>
                  <a:pt x="3320" y="2613"/>
                </a:lnTo>
                <a:lnTo>
                  <a:pt x="3287" y="2620"/>
                </a:lnTo>
                <a:lnTo>
                  <a:pt x="3255" y="2628"/>
                </a:lnTo>
                <a:lnTo>
                  <a:pt x="3224" y="2638"/>
                </a:lnTo>
                <a:lnTo>
                  <a:pt x="3194" y="2650"/>
                </a:lnTo>
                <a:lnTo>
                  <a:pt x="3165" y="2662"/>
                </a:lnTo>
                <a:lnTo>
                  <a:pt x="3136" y="2676"/>
                </a:lnTo>
                <a:lnTo>
                  <a:pt x="3108" y="2691"/>
                </a:lnTo>
                <a:lnTo>
                  <a:pt x="3082" y="2707"/>
                </a:lnTo>
                <a:lnTo>
                  <a:pt x="3056" y="2725"/>
                </a:lnTo>
                <a:lnTo>
                  <a:pt x="3032" y="2744"/>
                </a:lnTo>
                <a:lnTo>
                  <a:pt x="3008" y="2764"/>
                </a:lnTo>
                <a:lnTo>
                  <a:pt x="2985" y="2785"/>
                </a:lnTo>
                <a:lnTo>
                  <a:pt x="2964" y="2807"/>
                </a:lnTo>
                <a:lnTo>
                  <a:pt x="2944" y="2830"/>
                </a:lnTo>
                <a:lnTo>
                  <a:pt x="2925" y="2856"/>
                </a:lnTo>
                <a:lnTo>
                  <a:pt x="2907" y="2881"/>
                </a:lnTo>
                <a:lnTo>
                  <a:pt x="2891" y="2907"/>
                </a:lnTo>
                <a:lnTo>
                  <a:pt x="2875" y="2934"/>
                </a:lnTo>
                <a:lnTo>
                  <a:pt x="2861" y="2963"/>
                </a:lnTo>
                <a:lnTo>
                  <a:pt x="2849" y="2992"/>
                </a:lnTo>
                <a:lnTo>
                  <a:pt x="2838" y="3022"/>
                </a:lnTo>
                <a:lnTo>
                  <a:pt x="2827" y="3053"/>
                </a:lnTo>
                <a:lnTo>
                  <a:pt x="2818" y="3084"/>
                </a:lnTo>
                <a:lnTo>
                  <a:pt x="2812" y="3116"/>
                </a:lnTo>
                <a:lnTo>
                  <a:pt x="2806" y="3150"/>
                </a:lnTo>
                <a:lnTo>
                  <a:pt x="2802" y="3184"/>
                </a:lnTo>
                <a:lnTo>
                  <a:pt x="2800" y="3218"/>
                </a:lnTo>
                <a:lnTo>
                  <a:pt x="2799" y="3254"/>
                </a:lnTo>
                <a:lnTo>
                  <a:pt x="2800" y="3289"/>
                </a:lnTo>
                <a:lnTo>
                  <a:pt x="2802" y="3323"/>
                </a:lnTo>
                <a:lnTo>
                  <a:pt x="2806" y="3357"/>
                </a:lnTo>
                <a:lnTo>
                  <a:pt x="2812" y="3390"/>
                </a:lnTo>
                <a:lnTo>
                  <a:pt x="2818" y="3422"/>
                </a:lnTo>
                <a:lnTo>
                  <a:pt x="2827" y="3455"/>
                </a:lnTo>
                <a:lnTo>
                  <a:pt x="2838" y="3485"/>
                </a:lnTo>
                <a:lnTo>
                  <a:pt x="2849" y="3515"/>
                </a:lnTo>
                <a:lnTo>
                  <a:pt x="2861" y="3545"/>
                </a:lnTo>
                <a:lnTo>
                  <a:pt x="2875" y="3573"/>
                </a:lnTo>
                <a:lnTo>
                  <a:pt x="2891" y="3600"/>
                </a:lnTo>
                <a:lnTo>
                  <a:pt x="2907" y="3626"/>
                </a:lnTo>
                <a:lnTo>
                  <a:pt x="2925" y="3652"/>
                </a:lnTo>
                <a:lnTo>
                  <a:pt x="2944" y="3676"/>
                </a:lnTo>
                <a:lnTo>
                  <a:pt x="2964" y="3699"/>
                </a:lnTo>
                <a:lnTo>
                  <a:pt x="2985" y="3721"/>
                </a:lnTo>
                <a:lnTo>
                  <a:pt x="3008" y="3743"/>
                </a:lnTo>
                <a:lnTo>
                  <a:pt x="3032" y="3763"/>
                </a:lnTo>
                <a:lnTo>
                  <a:pt x="3056" y="3782"/>
                </a:lnTo>
                <a:lnTo>
                  <a:pt x="3082" y="3799"/>
                </a:lnTo>
                <a:lnTo>
                  <a:pt x="3108" y="3816"/>
                </a:lnTo>
                <a:lnTo>
                  <a:pt x="3136" y="3831"/>
                </a:lnTo>
                <a:lnTo>
                  <a:pt x="3165" y="3845"/>
                </a:lnTo>
                <a:lnTo>
                  <a:pt x="3194" y="3858"/>
                </a:lnTo>
                <a:lnTo>
                  <a:pt x="3224" y="3869"/>
                </a:lnTo>
                <a:lnTo>
                  <a:pt x="3255" y="3879"/>
                </a:lnTo>
                <a:lnTo>
                  <a:pt x="3287" y="3887"/>
                </a:lnTo>
                <a:lnTo>
                  <a:pt x="3320" y="3894"/>
                </a:lnTo>
                <a:lnTo>
                  <a:pt x="3354" y="3899"/>
                </a:lnTo>
                <a:lnTo>
                  <a:pt x="3387" y="3903"/>
                </a:lnTo>
                <a:lnTo>
                  <a:pt x="3422" y="3905"/>
                </a:lnTo>
                <a:lnTo>
                  <a:pt x="3458" y="3906"/>
                </a:lnTo>
                <a:lnTo>
                  <a:pt x="3479" y="3906"/>
                </a:lnTo>
                <a:lnTo>
                  <a:pt x="3499" y="3905"/>
                </a:lnTo>
                <a:lnTo>
                  <a:pt x="3520" y="3904"/>
                </a:lnTo>
                <a:lnTo>
                  <a:pt x="3540" y="3902"/>
                </a:lnTo>
                <a:lnTo>
                  <a:pt x="3559" y="3899"/>
                </a:lnTo>
                <a:lnTo>
                  <a:pt x="3579" y="3896"/>
                </a:lnTo>
                <a:lnTo>
                  <a:pt x="3598" y="3893"/>
                </a:lnTo>
                <a:lnTo>
                  <a:pt x="3619" y="3889"/>
                </a:lnTo>
                <a:lnTo>
                  <a:pt x="3637" y="3884"/>
                </a:lnTo>
                <a:lnTo>
                  <a:pt x="3656" y="3879"/>
                </a:lnTo>
                <a:lnTo>
                  <a:pt x="3675" y="3873"/>
                </a:lnTo>
                <a:lnTo>
                  <a:pt x="3693" y="3867"/>
                </a:lnTo>
                <a:lnTo>
                  <a:pt x="3711" y="3860"/>
                </a:lnTo>
                <a:lnTo>
                  <a:pt x="3728" y="3853"/>
                </a:lnTo>
                <a:lnTo>
                  <a:pt x="3745" y="3845"/>
                </a:lnTo>
                <a:lnTo>
                  <a:pt x="3763" y="3836"/>
                </a:lnTo>
                <a:lnTo>
                  <a:pt x="3780" y="3828"/>
                </a:lnTo>
                <a:lnTo>
                  <a:pt x="3796" y="3818"/>
                </a:lnTo>
                <a:lnTo>
                  <a:pt x="3813" y="3809"/>
                </a:lnTo>
                <a:lnTo>
                  <a:pt x="3828" y="3799"/>
                </a:lnTo>
                <a:lnTo>
                  <a:pt x="3844" y="3788"/>
                </a:lnTo>
                <a:lnTo>
                  <a:pt x="3859" y="3777"/>
                </a:lnTo>
                <a:lnTo>
                  <a:pt x="3873" y="3765"/>
                </a:lnTo>
                <a:lnTo>
                  <a:pt x="3887" y="3753"/>
                </a:lnTo>
                <a:lnTo>
                  <a:pt x="3901" y="3741"/>
                </a:lnTo>
                <a:lnTo>
                  <a:pt x="3915" y="3727"/>
                </a:lnTo>
                <a:lnTo>
                  <a:pt x="3929" y="3714"/>
                </a:lnTo>
                <a:lnTo>
                  <a:pt x="3942" y="3700"/>
                </a:lnTo>
                <a:lnTo>
                  <a:pt x="3954" y="3686"/>
                </a:lnTo>
                <a:lnTo>
                  <a:pt x="3966" y="3671"/>
                </a:lnTo>
                <a:lnTo>
                  <a:pt x="3977" y="3656"/>
                </a:lnTo>
                <a:lnTo>
                  <a:pt x="3988" y="3639"/>
                </a:lnTo>
                <a:lnTo>
                  <a:pt x="3994" y="3631"/>
                </a:lnTo>
                <a:lnTo>
                  <a:pt x="3785" y="3480"/>
                </a:lnTo>
                <a:lnTo>
                  <a:pt x="3776" y="3474"/>
                </a:lnTo>
                <a:lnTo>
                  <a:pt x="3769" y="3483"/>
                </a:lnTo>
                <a:lnTo>
                  <a:pt x="3754" y="3502"/>
                </a:lnTo>
                <a:lnTo>
                  <a:pt x="3739" y="3520"/>
                </a:lnTo>
                <a:lnTo>
                  <a:pt x="3723" y="3538"/>
                </a:lnTo>
                <a:lnTo>
                  <a:pt x="3707" y="3554"/>
                </a:lnTo>
                <a:lnTo>
                  <a:pt x="3690" y="3569"/>
                </a:lnTo>
                <a:lnTo>
                  <a:pt x="3672" y="3582"/>
                </a:lnTo>
                <a:lnTo>
                  <a:pt x="3653" y="3595"/>
                </a:lnTo>
                <a:lnTo>
                  <a:pt x="3634" y="3605"/>
                </a:lnTo>
                <a:lnTo>
                  <a:pt x="3614" y="3615"/>
                </a:lnTo>
                <a:lnTo>
                  <a:pt x="3593" y="3624"/>
                </a:lnTo>
                <a:lnTo>
                  <a:pt x="3571" y="3631"/>
                </a:lnTo>
                <a:lnTo>
                  <a:pt x="3550" y="3637"/>
                </a:lnTo>
                <a:lnTo>
                  <a:pt x="3527" y="3642"/>
                </a:lnTo>
                <a:lnTo>
                  <a:pt x="3504" y="3645"/>
                </a:lnTo>
                <a:lnTo>
                  <a:pt x="3481" y="3647"/>
                </a:lnTo>
                <a:lnTo>
                  <a:pt x="3457" y="3648"/>
                </a:lnTo>
                <a:lnTo>
                  <a:pt x="3435" y="3648"/>
                </a:lnTo>
                <a:lnTo>
                  <a:pt x="3415" y="3646"/>
                </a:lnTo>
                <a:lnTo>
                  <a:pt x="3395" y="3644"/>
                </a:lnTo>
                <a:lnTo>
                  <a:pt x="3376" y="3640"/>
                </a:lnTo>
                <a:lnTo>
                  <a:pt x="3357" y="3636"/>
                </a:lnTo>
                <a:lnTo>
                  <a:pt x="3339" y="3631"/>
                </a:lnTo>
                <a:lnTo>
                  <a:pt x="3321" y="3625"/>
                </a:lnTo>
                <a:lnTo>
                  <a:pt x="3304" y="3618"/>
                </a:lnTo>
                <a:lnTo>
                  <a:pt x="3286" y="3611"/>
                </a:lnTo>
                <a:lnTo>
                  <a:pt x="3270" y="3603"/>
                </a:lnTo>
                <a:lnTo>
                  <a:pt x="3254" y="3594"/>
                </a:lnTo>
                <a:lnTo>
                  <a:pt x="3239" y="3584"/>
                </a:lnTo>
                <a:lnTo>
                  <a:pt x="3224" y="3574"/>
                </a:lnTo>
                <a:lnTo>
                  <a:pt x="3210" y="3563"/>
                </a:lnTo>
                <a:lnTo>
                  <a:pt x="3197" y="3551"/>
                </a:lnTo>
                <a:lnTo>
                  <a:pt x="3184" y="3537"/>
                </a:lnTo>
                <a:lnTo>
                  <a:pt x="3172" y="3524"/>
                </a:lnTo>
                <a:lnTo>
                  <a:pt x="3160" y="3510"/>
                </a:lnTo>
                <a:lnTo>
                  <a:pt x="3150" y="3495"/>
                </a:lnTo>
                <a:lnTo>
                  <a:pt x="3139" y="3480"/>
                </a:lnTo>
                <a:lnTo>
                  <a:pt x="3129" y="3465"/>
                </a:lnTo>
                <a:lnTo>
                  <a:pt x="3120" y="3448"/>
                </a:lnTo>
                <a:lnTo>
                  <a:pt x="3113" y="3430"/>
                </a:lnTo>
                <a:lnTo>
                  <a:pt x="3105" y="3413"/>
                </a:lnTo>
                <a:lnTo>
                  <a:pt x="3099" y="3395"/>
                </a:lnTo>
                <a:lnTo>
                  <a:pt x="3093" y="3376"/>
                </a:lnTo>
                <a:lnTo>
                  <a:pt x="3089" y="3357"/>
                </a:lnTo>
                <a:lnTo>
                  <a:pt x="3085" y="3336"/>
                </a:lnTo>
                <a:lnTo>
                  <a:pt x="3081" y="3317"/>
                </a:lnTo>
                <a:lnTo>
                  <a:pt x="3079" y="3296"/>
                </a:lnTo>
                <a:lnTo>
                  <a:pt x="3078" y="3275"/>
                </a:lnTo>
                <a:lnTo>
                  <a:pt x="3077" y="3254"/>
                </a:lnTo>
                <a:close/>
                <a:moveTo>
                  <a:pt x="4143" y="4801"/>
                </a:moveTo>
                <a:lnTo>
                  <a:pt x="3876" y="4801"/>
                </a:lnTo>
                <a:lnTo>
                  <a:pt x="3876" y="6061"/>
                </a:lnTo>
                <a:lnTo>
                  <a:pt x="4143" y="6061"/>
                </a:lnTo>
                <a:lnTo>
                  <a:pt x="4143" y="4801"/>
                </a:lnTo>
                <a:close/>
                <a:moveTo>
                  <a:pt x="4402" y="5430"/>
                </a:moveTo>
                <a:lnTo>
                  <a:pt x="4403" y="5466"/>
                </a:lnTo>
                <a:lnTo>
                  <a:pt x="4405" y="5500"/>
                </a:lnTo>
                <a:lnTo>
                  <a:pt x="4409" y="5534"/>
                </a:lnTo>
                <a:lnTo>
                  <a:pt x="4415" y="5568"/>
                </a:lnTo>
                <a:lnTo>
                  <a:pt x="4422" y="5600"/>
                </a:lnTo>
                <a:lnTo>
                  <a:pt x="4430" y="5631"/>
                </a:lnTo>
                <a:lnTo>
                  <a:pt x="4440" y="5663"/>
                </a:lnTo>
                <a:lnTo>
                  <a:pt x="4451" y="5692"/>
                </a:lnTo>
                <a:lnTo>
                  <a:pt x="4464" y="5721"/>
                </a:lnTo>
                <a:lnTo>
                  <a:pt x="4478" y="5750"/>
                </a:lnTo>
                <a:lnTo>
                  <a:pt x="4493" y="5777"/>
                </a:lnTo>
                <a:lnTo>
                  <a:pt x="4509" y="5803"/>
                </a:lnTo>
                <a:lnTo>
                  <a:pt x="4527" y="5829"/>
                </a:lnTo>
                <a:lnTo>
                  <a:pt x="4547" y="5854"/>
                </a:lnTo>
                <a:lnTo>
                  <a:pt x="4567" y="5877"/>
                </a:lnTo>
                <a:lnTo>
                  <a:pt x="4588" y="5899"/>
                </a:lnTo>
                <a:lnTo>
                  <a:pt x="4611" y="5920"/>
                </a:lnTo>
                <a:lnTo>
                  <a:pt x="4634" y="5941"/>
                </a:lnTo>
                <a:lnTo>
                  <a:pt x="4658" y="5960"/>
                </a:lnTo>
                <a:lnTo>
                  <a:pt x="4684" y="5977"/>
                </a:lnTo>
                <a:lnTo>
                  <a:pt x="4711" y="5993"/>
                </a:lnTo>
                <a:lnTo>
                  <a:pt x="4739" y="6008"/>
                </a:lnTo>
                <a:lnTo>
                  <a:pt x="4767" y="6022"/>
                </a:lnTo>
                <a:lnTo>
                  <a:pt x="4796" y="6034"/>
                </a:lnTo>
                <a:lnTo>
                  <a:pt x="4826" y="6046"/>
                </a:lnTo>
                <a:lnTo>
                  <a:pt x="4858" y="6056"/>
                </a:lnTo>
                <a:lnTo>
                  <a:pt x="4890" y="6065"/>
                </a:lnTo>
                <a:lnTo>
                  <a:pt x="4923" y="6071"/>
                </a:lnTo>
                <a:lnTo>
                  <a:pt x="4956" y="6077"/>
                </a:lnTo>
                <a:lnTo>
                  <a:pt x="4990" y="6081"/>
                </a:lnTo>
                <a:lnTo>
                  <a:pt x="5025" y="6083"/>
                </a:lnTo>
                <a:lnTo>
                  <a:pt x="5061" y="6084"/>
                </a:lnTo>
                <a:lnTo>
                  <a:pt x="5081" y="6083"/>
                </a:lnTo>
                <a:lnTo>
                  <a:pt x="5102" y="6083"/>
                </a:lnTo>
                <a:lnTo>
                  <a:pt x="5122" y="6081"/>
                </a:lnTo>
                <a:lnTo>
                  <a:pt x="5142" y="6079"/>
                </a:lnTo>
                <a:lnTo>
                  <a:pt x="5163" y="6077"/>
                </a:lnTo>
                <a:lnTo>
                  <a:pt x="5182" y="6074"/>
                </a:lnTo>
                <a:lnTo>
                  <a:pt x="5202" y="6070"/>
                </a:lnTo>
                <a:lnTo>
                  <a:pt x="5221" y="6066"/>
                </a:lnTo>
                <a:lnTo>
                  <a:pt x="5240" y="6062"/>
                </a:lnTo>
                <a:lnTo>
                  <a:pt x="5258" y="6056"/>
                </a:lnTo>
                <a:lnTo>
                  <a:pt x="5277" y="6051"/>
                </a:lnTo>
                <a:lnTo>
                  <a:pt x="5295" y="6044"/>
                </a:lnTo>
                <a:lnTo>
                  <a:pt x="5314" y="6038"/>
                </a:lnTo>
                <a:lnTo>
                  <a:pt x="5331" y="6030"/>
                </a:lnTo>
                <a:lnTo>
                  <a:pt x="5349" y="6022"/>
                </a:lnTo>
                <a:lnTo>
                  <a:pt x="5366" y="6014"/>
                </a:lnTo>
                <a:lnTo>
                  <a:pt x="5382" y="6005"/>
                </a:lnTo>
                <a:lnTo>
                  <a:pt x="5399" y="5996"/>
                </a:lnTo>
                <a:lnTo>
                  <a:pt x="5415" y="5986"/>
                </a:lnTo>
                <a:lnTo>
                  <a:pt x="5430" y="5976"/>
                </a:lnTo>
                <a:lnTo>
                  <a:pt x="5446" y="5966"/>
                </a:lnTo>
                <a:lnTo>
                  <a:pt x="5461" y="5954"/>
                </a:lnTo>
                <a:lnTo>
                  <a:pt x="5476" y="5943"/>
                </a:lnTo>
                <a:lnTo>
                  <a:pt x="5491" y="5930"/>
                </a:lnTo>
                <a:lnTo>
                  <a:pt x="5504" y="5918"/>
                </a:lnTo>
                <a:lnTo>
                  <a:pt x="5518" y="5905"/>
                </a:lnTo>
                <a:lnTo>
                  <a:pt x="5531" y="5891"/>
                </a:lnTo>
                <a:lnTo>
                  <a:pt x="5544" y="5877"/>
                </a:lnTo>
                <a:lnTo>
                  <a:pt x="5556" y="5863"/>
                </a:lnTo>
                <a:lnTo>
                  <a:pt x="5568" y="5849"/>
                </a:lnTo>
                <a:lnTo>
                  <a:pt x="5579" y="5833"/>
                </a:lnTo>
                <a:lnTo>
                  <a:pt x="5590" y="5817"/>
                </a:lnTo>
                <a:lnTo>
                  <a:pt x="5596" y="5808"/>
                </a:lnTo>
                <a:lnTo>
                  <a:pt x="5387" y="5658"/>
                </a:lnTo>
                <a:lnTo>
                  <a:pt x="5378" y="5651"/>
                </a:lnTo>
                <a:lnTo>
                  <a:pt x="5372" y="5660"/>
                </a:lnTo>
                <a:lnTo>
                  <a:pt x="5357" y="5680"/>
                </a:lnTo>
                <a:lnTo>
                  <a:pt x="5342" y="5698"/>
                </a:lnTo>
                <a:lnTo>
                  <a:pt x="5327" y="5715"/>
                </a:lnTo>
                <a:lnTo>
                  <a:pt x="5309" y="5731"/>
                </a:lnTo>
                <a:lnTo>
                  <a:pt x="5292" y="5747"/>
                </a:lnTo>
                <a:lnTo>
                  <a:pt x="5274" y="5760"/>
                </a:lnTo>
                <a:lnTo>
                  <a:pt x="5255" y="5772"/>
                </a:lnTo>
                <a:lnTo>
                  <a:pt x="5236" y="5783"/>
                </a:lnTo>
                <a:lnTo>
                  <a:pt x="5216" y="5793"/>
                </a:lnTo>
                <a:lnTo>
                  <a:pt x="5196" y="5801"/>
                </a:lnTo>
                <a:lnTo>
                  <a:pt x="5174" y="5808"/>
                </a:lnTo>
                <a:lnTo>
                  <a:pt x="5152" y="5814"/>
                </a:lnTo>
                <a:lnTo>
                  <a:pt x="5129" y="5819"/>
                </a:lnTo>
                <a:lnTo>
                  <a:pt x="5106" y="5822"/>
                </a:lnTo>
                <a:lnTo>
                  <a:pt x="5083" y="5824"/>
                </a:lnTo>
                <a:lnTo>
                  <a:pt x="5059" y="5825"/>
                </a:lnTo>
                <a:lnTo>
                  <a:pt x="5038" y="5824"/>
                </a:lnTo>
                <a:lnTo>
                  <a:pt x="5018" y="5823"/>
                </a:lnTo>
                <a:lnTo>
                  <a:pt x="4998" y="5821"/>
                </a:lnTo>
                <a:lnTo>
                  <a:pt x="4978" y="5817"/>
                </a:lnTo>
                <a:lnTo>
                  <a:pt x="4960" y="5813"/>
                </a:lnTo>
                <a:lnTo>
                  <a:pt x="4941" y="5808"/>
                </a:lnTo>
                <a:lnTo>
                  <a:pt x="4923" y="5803"/>
                </a:lnTo>
                <a:lnTo>
                  <a:pt x="4906" y="5796"/>
                </a:lnTo>
                <a:lnTo>
                  <a:pt x="4889" y="5789"/>
                </a:lnTo>
                <a:lnTo>
                  <a:pt x="4873" y="5780"/>
                </a:lnTo>
                <a:lnTo>
                  <a:pt x="4857" y="5771"/>
                </a:lnTo>
                <a:lnTo>
                  <a:pt x="4841" y="5762"/>
                </a:lnTo>
                <a:lnTo>
                  <a:pt x="4826" y="5751"/>
                </a:lnTo>
                <a:lnTo>
                  <a:pt x="4812" y="5740"/>
                </a:lnTo>
                <a:lnTo>
                  <a:pt x="4799" y="5727"/>
                </a:lnTo>
                <a:lnTo>
                  <a:pt x="4786" y="5715"/>
                </a:lnTo>
                <a:lnTo>
                  <a:pt x="4774" y="5701"/>
                </a:lnTo>
                <a:lnTo>
                  <a:pt x="4763" y="5687"/>
                </a:lnTo>
                <a:lnTo>
                  <a:pt x="4752" y="5673"/>
                </a:lnTo>
                <a:lnTo>
                  <a:pt x="4742" y="5658"/>
                </a:lnTo>
                <a:lnTo>
                  <a:pt x="4732" y="5642"/>
                </a:lnTo>
                <a:lnTo>
                  <a:pt x="4724" y="5625"/>
                </a:lnTo>
                <a:lnTo>
                  <a:pt x="4716" y="5608"/>
                </a:lnTo>
                <a:lnTo>
                  <a:pt x="4709" y="5590"/>
                </a:lnTo>
                <a:lnTo>
                  <a:pt x="4702" y="5572"/>
                </a:lnTo>
                <a:lnTo>
                  <a:pt x="4697" y="5554"/>
                </a:lnTo>
                <a:lnTo>
                  <a:pt x="4692" y="5534"/>
                </a:lnTo>
                <a:lnTo>
                  <a:pt x="4687" y="5514"/>
                </a:lnTo>
                <a:lnTo>
                  <a:pt x="4684" y="5494"/>
                </a:lnTo>
                <a:lnTo>
                  <a:pt x="4681" y="5473"/>
                </a:lnTo>
                <a:lnTo>
                  <a:pt x="4680" y="5453"/>
                </a:lnTo>
                <a:lnTo>
                  <a:pt x="4680" y="5430"/>
                </a:lnTo>
                <a:lnTo>
                  <a:pt x="4680" y="5409"/>
                </a:lnTo>
                <a:lnTo>
                  <a:pt x="4681" y="5388"/>
                </a:lnTo>
                <a:lnTo>
                  <a:pt x="4683" y="5367"/>
                </a:lnTo>
                <a:lnTo>
                  <a:pt x="4687" y="5347"/>
                </a:lnTo>
                <a:lnTo>
                  <a:pt x="4690" y="5327"/>
                </a:lnTo>
                <a:lnTo>
                  <a:pt x="4696" y="5308"/>
                </a:lnTo>
                <a:lnTo>
                  <a:pt x="4702" y="5289"/>
                </a:lnTo>
                <a:lnTo>
                  <a:pt x="4708" y="5271"/>
                </a:lnTo>
                <a:lnTo>
                  <a:pt x="4715" y="5254"/>
                </a:lnTo>
                <a:lnTo>
                  <a:pt x="4723" y="5236"/>
                </a:lnTo>
                <a:lnTo>
                  <a:pt x="4732" y="5220"/>
                </a:lnTo>
                <a:lnTo>
                  <a:pt x="4741" y="5204"/>
                </a:lnTo>
                <a:lnTo>
                  <a:pt x="4751" y="5189"/>
                </a:lnTo>
                <a:lnTo>
                  <a:pt x="4762" y="5174"/>
                </a:lnTo>
                <a:lnTo>
                  <a:pt x="4773" y="5160"/>
                </a:lnTo>
                <a:lnTo>
                  <a:pt x="4786" y="5147"/>
                </a:lnTo>
                <a:lnTo>
                  <a:pt x="4798" y="5133"/>
                </a:lnTo>
                <a:lnTo>
                  <a:pt x="4812" y="5122"/>
                </a:lnTo>
                <a:lnTo>
                  <a:pt x="4826" y="5110"/>
                </a:lnTo>
                <a:lnTo>
                  <a:pt x="4840" y="5100"/>
                </a:lnTo>
                <a:lnTo>
                  <a:pt x="4857" y="5090"/>
                </a:lnTo>
                <a:lnTo>
                  <a:pt x="4872" y="5081"/>
                </a:lnTo>
                <a:lnTo>
                  <a:pt x="4889" y="5073"/>
                </a:lnTo>
                <a:lnTo>
                  <a:pt x="4906" y="5066"/>
                </a:lnTo>
                <a:lnTo>
                  <a:pt x="4923" y="5059"/>
                </a:lnTo>
                <a:lnTo>
                  <a:pt x="4941" y="5053"/>
                </a:lnTo>
                <a:lnTo>
                  <a:pt x="4959" y="5049"/>
                </a:lnTo>
                <a:lnTo>
                  <a:pt x="4978" y="5044"/>
                </a:lnTo>
                <a:lnTo>
                  <a:pt x="4997" y="5041"/>
                </a:lnTo>
                <a:lnTo>
                  <a:pt x="5018" y="5039"/>
                </a:lnTo>
                <a:lnTo>
                  <a:pt x="5038" y="5038"/>
                </a:lnTo>
                <a:lnTo>
                  <a:pt x="5059" y="5036"/>
                </a:lnTo>
                <a:lnTo>
                  <a:pt x="5083" y="5038"/>
                </a:lnTo>
                <a:lnTo>
                  <a:pt x="5106" y="5040"/>
                </a:lnTo>
                <a:lnTo>
                  <a:pt x="5130" y="5043"/>
                </a:lnTo>
                <a:lnTo>
                  <a:pt x="5152" y="5048"/>
                </a:lnTo>
                <a:lnTo>
                  <a:pt x="5175" y="5054"/>
                </a:lnTo>
                <a:lnTo>
                  <a:pt x="5196" y="5061"/>
                </a:lnTo>
                <a:lnTo>
                  <a:pt x="5217" y="5070"/>
                </a:lnTo>
                <a:lnTo>
                  <a:pt x="5237" y="5079"/>
                </a:lnTo>
                <a:lnTo>
                  <a:pt x="5256" y="5091"/>
                </a:lnTo>
                <a:lnTo>
                  <a:pt x="5274" y="5103"/>
                </a:lnTo>
                <a:lnTo>
                  <a:pt x="5292" y="5116"/>
                </a:lnTo>
                <a:lnTo>
                  <a:pt x="5309" y="5131"/>
                </a:lnTo>
                <a:lnTo>
                  <a:pt x="5326" y="5148"/>
                </a:lnTo>
                <a:lnTo>
                  <a:pt x="5341" y="5165"/>
                </a:lnTo>
                <a:lnTo>
                  <a:pt x="5355" y="5183"/>
                </a:lnTo>
                <a:lnTo>
                  <a:pt x="5369" y="5202"/>
                </a:lnTo>
                <a:lnTo>
                  <a:pt x="5375" y="5211"/>
                </a:lnTo>
                <a:lnTo>
                  <a:pt x="5604" y="5070"/>
                </a:lnTo>
                <a:lnTo>
                  <a:pt x="5598" y="5061"/>
                </a:lnTo>
                <a:lnTo>
                  <a:pt x="5589" y="5045"/>
                </a:lnTo>
                <a:lnTo>
                  <a:pt x="5578" y="5028"/>
                </a:lnTo>
                <a:lnTo>
                  <a:pt x="5567" y="5013"/>
                </a:lnTo>
                <a:lnTo>
                  <a:pt x="5556" y="4998"/>
                </a:lnTo>
                <a:lnTo>
                  <a:pt x="5544" y="4984"/>
                </a:lnTo>
                <a:lnTo>
                  <a:pt x="5531" y="4970"/>
                </a:lnTo>
                <a:lnTo>
                  <a:pt x="5518" y="4957"/>
                </a:lnTo>
                <a:lnTo>
                  <a:pt x="5505" y="4943"/>
                </a:lnTo>
                <a:lnTo>
                  <a:pt x="5490" y="4930"/>
                </a:lnTo>
                <a:lnTo>
                  <a:pt x="5476" y="4918"/>
                </a:lnTo>
                <a:lnTo>
                  <a:pt x="5460" y="4906"/>
                </a:lnTo>
                <a:lnTo>
                  <a:pt x="5444" y="4894"/>
                </a:lnTo>
                <a:lnTo>
                  <a:pt x="5428" y="4884"/>
                </a:lnTo>
                <a:lnTo>
                  <a:pt x="5412" y="4873"/>
                </a:lnTo>
                <a:lnTo>
                  <a:pt x="5395" y="4864"/>
                </a:lnTo>
                <a:lnTo>
                  <a:pt x="5378" y="4854"/>
                </a:lnTo>
                <a:lnTo>
                  <a:pt x="5361" y="4845"/>
                </a:lnTo>
                <a:lnTo>
                  <a:pt x="5343" y="4836"/>
                </a:lnTo>
                <a:lnTo>
                  <a:pt x="5324" y="4828"/>
                </a:lnTo>
                <a:lnTo>
                  <a:pt x="5305" y="4821"/>
                </a:lnTo>
                <a:lnTo>
                  <a:pt x="5286" y="4814"/>
                </a:lnTo>
                <a:lnTo>
                  <a:pt x="5267" y="4808"/>
                </a:lnTo>
                <a:lnTo>
                  <a:pt x="5247" y="4803"/>
                </a:lnTo>
                <a:lnTo>
                  <a:pt x="5228" y="4797"/>
                </a:lnTo>
                <a:lnTo>
                  <a:pt x="5208" y="4793"/>
                </a:lnTo>
                <a:lnTo>
                  <a:pt x="5187" y="4789"/>
                </a:lnTo>
                <a:lnTo>
                  <a:pt x="5167" y="4786"/>
                </a:lnTo>
                <a:lnTo>
                  <a:pt x="5145" y="4783"/>
                </a:lnTo>
                <a:lnTo>
                  <a:pt x="5124" y="4781"/>
                </a:lnTo>
                <a:lnTo>
                  <a:pt x="5103" y="4779"/>
                </a:lnTo>
                <a:lnTo>
                  <a:pt x="5082" y="4778"/>
                </a:lnTo>
                <a:lnTo>
                  <a:pt x="5061" y="4778"/>
                </a:lnTo>
                <a:lnTo>
                  <a:pt x="5025" y="4779"/>
                </a:lnTo>
                <a:lnTo>
                  <a:pt x="4990" y="4781"/>
                </a:lnTo>
                <a:lnTo>
                  <a:pt x="4956" y="4785"/>
                </a:lnTo>
                <a:lnTo>
                  <a:pt x="4923" y="4790"/>
                </a:lnTo>
                <a:lnTo>
                  <a:pt x="4890" y="4797"/>
                </a:lnTo>
                <a:lnTo>
                  <a:pt x="4858" y="4805"/>
                </a:lnTo>
                <a:lnTo>
                  <a:pt x="4826" y="4815"/>
                </a:lnTo>
                <a:lnTo>
                  <a:pt x="4796" y="4826"/>
                </a:lnTo>
                <a:lnTo>
                  <a:pt x="4767" y="4840"/>
                </a:lnTo>
                <a:lnTo>
                  <a:pt x="4739" y="4853"/>
                </a:lnTo>
                <a:lnTo>
                  <a:pt x="4711" y="4868"/>
                </a:lnTo>
                <a:lnTo>
                  <a:pt x="4684" y="4885"/>
                </a:lnTo>
                <a:lnTo>
                  <a:pt x="4658" y="4902"/>
                </a:lnTo>
                <a:lnTo>
                  <a:pt x="4634" y="4921"/>
                </a:lnTo>
                <a:lnTo>
                  <a:pt x="4611" y="4942"/>
                </a:lnTo>
                <a:lnTo>
                  <a:pt x="4588" y="4963"/>
                </a:lnTo>
                <a:lnTo>
                  <a:pt x="4567" y="4985"/>
                </a:lnTo>
                <a:lnTo>
                  <a:pt x="4547" y="5008"/>
                </a:lnTo>
                <a:lnTo>
                  <a:pt x="4527" y="5032"/>
                </a:lnTo>
                <a:lnTo>
                  <a:pt x="4509" y="5058"/>
                </a:lnTo>
                <a:lnTo>
                  <a:pt x="4493" y="5084"/>
                </a:lnTo>
                <a:lnTo>
                  <a:pt x="4478" y="5111"/>
                </a:lnTo>
                <a:lnTo>
                  <a:pt x="4464" y="5140"/>
                </a:lnTo>
                <a:lnTo>
                  <a:pt x="4451" y="5169"/>
                </a:lnTo>
                <a:lnTo>
                  <a:pt x="4440" y="5199"/>
                </a:lnTo>
                <a:lnTo>
                  <a:pt x="4430" y="5230"/>
                </a:lnTo>
                <a:lnTo>
                  <a:pt x="4422" y="5262"/>
                </a:lnTo>
                <a:lnTo>
                  <a:pt x="4415" y="5294"/>
                </a:lnTo>
                <a:lnTo>
                  <a:pt x="4409" y="5327"/>
                </a:lnTo>
                <a:lnTo>
                  <a:pt x="4405" y="5361"/>
                </a:lnTo>
                <a:lnTo>
                  <a:pt x="4403" y="5395"/>
                </a:lnTo>
                <a:lnTo>
                  <a:pt x="4402" y="5430"/>
                </a:lnTo>
                <a:close/>
                <a:moveTo>
                  <a:pt x="5877" y="2990"/>
                </a:moveTo>
                <a:lnTo>
                  <a:pt x="5877" y="2982"/>
                </a:lnTo>
                <a:lnTo>
                  <a:pt x="5878" y="2975"/>
                </a:lnTo>
                <a:lnTo>
                  <a:pt x="5879" y="2967"/>
                </a:lnTo>
                <a:lnTo>
                  <a:pt x="5881" y="2960"/>
                </a:lnTo>
                <a:lnTo>
                  <a:pt x="5883" y="2953"/>
                </a:lnTo>
                <a:lnTo>
                  <a:pt x="5886" y="2946"/>
                </a:lnTo>
                <a:lnTo>
                  <a:pt x="5889" y="2939"/>
                </a:lnTo>
                <a:lnTo>
                  <a:pt x="5893" y="2932"/>
                </a:lnTo>
                <a:lnTo>
                  <a:pt x="5901" y="2920"/>
                </a:lnTo>
                <a:lnTo>
                  <a:pt x="5912" y="2909"/>
                </a:lnTo>
                <a:lnTo>
                  <a:pt x="5924" y="2899"/>
                </a:lnTo>
                <a:lnTo>
                  <a:pt x="5939" y="2890"/>
                </a:lnTo>
                <a:lnTo>
                  <a:pt x="5954" y="2881"/>
                </a:lnTo>
                <a:lnTo>
                  <a:pt x="5971" y="2874"/>
                </a:lnTo>
                <a:lnTo>
                  <a:pt x="5990" y="2867"/>
                </a:lnTo>
                <a:lnTo>
                  <a:pt x="6009" y="2862"/>
                </a:lnTo>
                <a:lnTo>
                  <a:pt x="6031" y="2858"/>
                </a:lnTo>
                <a:lnTo>
                  <a:pt x="6053" y="2855"/>
                </a:lnTo>
                <a:lnTo>
                  <a:pt x="6077" y="2853"/>
                </a:lnTo>
                <a:lnTo>
                  <a:pt x="6103" y="2852"/>
                </a:lnTo>
                <a:lnTo>
                  <a:pt x="6125" y="2853"/>
                </a:lnTo>
                <a:lnTo>
                  <a:pt x="6147" y="2854"/>
                </a:lnTo>
                <a:lnTo>
                  <a:pt x="6168" y="2856"/>
                </a:lnTo>
                <a:lnTo>
                  <a:pt x="6190" y="2859"/>
                </a:lnTo>
                <a:lnTo>
                  <a:pt x="6212" y="2863"/>
                </a:lnTo>
                <a:lnTo>
                  <a:pt x="6233" y="2867"/>
                </a:lnTo>
                <a:lnTo>
                  <a:pt x="6256" y="2872"/>
                </a:lnTo>
                <a:lnTo>
                  <a:pt x="6277" y="2878"/>
                </a:lnTo>
                <a:lnTo>
                  <a:pt x="6299" y="2885"/>
                </a:lnTo>
                <a:lnTo>
                  <a:pt x="6320" y="2893"/>
                </a:lnTo>
                <a:lnTo>
                  <a:pt x="6341" y="2901"/>
                </a:lnTo>
                <a:lnTo>
                  <a:pt x="6362" y="2910"/>
                </a:lnTo>
                <a:lnTo>
                  <a:pt x="6383" y="2920"/>
                </a:lnTo>
                <a:lnTo>
                  <a:pt x="6405" y="2931"/>
                </a:lnTo>
                <a:lnTo>
                  <a:pt x="6426" y="2944"/>
                </a:lnTo>
                <a:lnTo>
                  <a:pt x="6447" y="2956"/>
                </a:lnTo>
                <a:lnTo>
                  <a:pt x="6456" y="2962"/>
                </a:lnTo>
                <a:lnTo>
                  <a:pt x="6584" y="2740"/>
                </a:lnTo>
                <a:lnTo>
                  <a:pt x="6575" y="2735"/>
                </a:lnTo>
                <a:lnTo>
                  <a:pt x="6545" y="2718"/>
                </a:lnTo>
                <a:lnTo>
                  <a:pt x="6516" y="2703"/>
                </a:lnTo>
                <a:lnTo>
                  <a:pt x="6488" y="2689"/>
                </a:lnTo>
                <a:lnTo>
                  <a:pt x="6460" y="2676"/>
                </a:lnTo>
                <a:lnTo>
                  <a:pt x="6431" y="2664"/>
                </a:lnTo>
                <a:lnTo>
                  <a:pt x="6403" y="2653"/>
                </a:lnTo>
                <a:lnTo>
                  <a:pt x="6373" y="2644"/>
                </a:lnTo>
                <a:lnTo>
                  <a:pt x="6344" y="2634"/>
                </a:lnTo>
                <a:lnTo>
                  <a:pt x="6315" y="2626"/>
                </a:lnTo>
                <a:lnTo>
                  <a:pt x="6285" y="2620"/>
                </a:lnTo>
                <a:lnTo>
                  <a:pt x="6255" y="2614"/>
                </a:lnTo>
                <a:lnTo>
                  <a:pt x="6224" y="2610"/>
                </a:lnTo>
                <a:lnTo>
                  <a:pt x="6193" y="2607"/>
                </a:lnTo>
                <a:lnTo>
                  <a:pt x="6162" y="2604"/>
                </a:lnTo>
                <a:lnTo>
                  <a:pt x="6130" y="2603"/>
                </a:lnTo>
                <a:lnTo>
                  <a:pt x="6098" y="2602"/>
                </a:lnTo>
                <a:lnTo>
                  <a:pt x="6073" y="2603"/>
                </a:lnTo>
                <a:lnTo>
                  <a:pt x="6050" y="2604"/>
                </a:lnTo>
                <a:lnTo>
                  <a:pt x="6027" y="2606"/>
                </a:lnTo>
                <a:lnTo>
                  <a:pt x="6004" y="2608"/>
                </a:lnTo>
                <a:lnTo>
                  <a:pt x="5981" y="2611"/>
                </a:lnTo>
                <a:lnTo>
                  <a:pt x="5958" y="2615"/>
                </a:lnTo>
                <a:lnTo>
                  <a:pt x="5936" y="2620"/>
                </a:lnTo>
                <a:lnTo>
                  <a:pt x="5913" y="2626"/>
                </a:lnTo>
                <a:lnTo>
                  <a:pt x="5891" y="2632"/>
                </a:lnTo>
                <a:lnTo>
                  <a:pt x="5870" y="2639"/>
                </a:lnTo>
                <a:lnTo>
                  <a:pt x="5849" y="2648"/>
                </a:lnTo>
                <a:lnTo>
                  <a:pt x="5828" y="2657"/>
                </a:lnTo>
                <a:lnTo>
                  <a:pt x="5808" y="2666"/>
                </a:lnTo>
                <a:lnTo>
                  <a:pt x="5789" y="2677"/>
                </a:lnTo>
                <a:lnTo>
                  <a:pt x="5770" y="2688"/>
                </a:lnTo>
                <a:lnTo>
                  <a:pt x="5752" y="2699"/>
                </a:lnTo>
                <a:lnTo>
                  <a:pt x="5734" y="2712"/>
                </a:lnTo>
                <a:lnTo>
                  <a:pt x="5718" y="2726"/>
                </a:lnTo>
                <a:lnTo>
                  <a:pt x="5702" y="2740"/>
                </a:lnTo>
                <a:lnTo>
                  <a:pt x="5688" y="2756"/>
                </a:lnTo>
                <a:lnTo>
                  <a:pt x="5674" y="2772"/>
                </a:lnTo>
                <a:lnTo>
                  <a:pt x="5661" y="2789"/>
                </a:lnTo>
                <a:lnTo>
                  <a:pt x="5649" y="2806"/>
                </a:lnTo>
                <a:lnTo>
                  <a:pt x="5638" y="2825"/>
                </a:lnTo>
                <a:lnTo>
                  <a:pt x="5629" y="2845"/>
                </a:lnTo>
                <a:lnTo>
                  <a:pt x="5619" y="2865"/>
                </a:lnTo>
                <a:lnTo>
                  <a:pt x="5612" y="2886"/>
                </a:lnTo>
                <a:lnTo>
                  <a:pt x="5606" y="2908"/>
                </a:lnTo>
                <a:lnTo>
                  <a:pt x="5601" y="2931"/>
                </a:lnTo>
                <a:lnTo>
                  <a:pt x="5597" y="2956"/>
                </a:lnTo>
                <a:lnTo>
                  <a:pt x="5595" y="2980"/>
                </a:lnTo>
                <a:lnTo>
                  <a:pt x="5594" y="3005"/>
                </a:lnTo>
                <a:lnTo>
                  <a:pt x="5595" y="3024"/>
                </a:lnTo>
                <a:lnTo>
                  <a:pt x="5596" y="3044"/>
                </a:lnTo>
                <a:lnTo>
                  <a:pt x="5598" y="3061"/>
                </a:lnTo>
                <a:lnTo>
                  <a:pt x="5600" y="3079"/>
                </a:lnTo>
                <a:lnTo>
                  <a:pt x="5603" y="3096"/>
                </a:lnTo>
                <a:lnTo>
                  <a:pt x="5607" y="3112"/>
                </a:lnTo>
                <a:lnTo>
                  <a:pt x="5612" y="3128"/>
                </a:lnTo>
                <a:lnTo>
                  <a:pt x="5618" y="3144"/>
                </a:lnTo>
                <a:lnTo>
                  <a:pt x="5625" y="3159"/>
                </a:lnTo>
                <a:lnTo>
                  <a:pt x="5632" y="3173"/>
                </a:lnTo>
                <a:lnTo>
                  <a:pt x="5640" y="3187"/>
                </a:lnTo>
                <a:lnTo>
                  <a:pt x="5648" y="3201"/>
                </a:lnTo>
                <a:lnTo>
                  <a:pt x="5658" y="3214"/>
                </a:lnTo>
                <a:lnTo>
                  <a:pt x="5668" y="3226"/>
                </a:lnTo>
                <a:lnTo>
                  <a:pt x="5678" y="3238"/>
                </a:lnTo>
                <a:lnTo>
                  <a:pt x="5690" y="3250"/>
                </a:lnTo>
                <a:lnTo>
                  <a:pt x="5702" y="3261"/>
                </a:lnTo>
                <a:lnTo>
                  <a:pt x="5715" y="3272"/>
                </a:lnTo>
                <a:lnTo>
                  <a:pt x="5729" y="3282"/>
                </a:lnTo>
                <a:lnTo>
                  <a:pt x="5744" y="3292"/>
                </a:lnTo>
                <a:lnTo>
                  <a:pt x="5759" y="3301"/>
                </a:lnTo>
                <a:lnTo>
                  <a:pt x="5776" y="3309"/>
                </a:lnTo>
                <a:lnTo>
                  <a:pt x="5793" y="3318"/>
                </a:lnTo>
                <a:lnTo>
                  <a:pt x="5810" y="3325"/>
                </a:lnTo>
                <a:lnTo>
                  <a:pt x="5829" y="3333"/>
                </a:lnTo>
                <a:lnTo>
                  <a:pt x="5848" y="3340"/>
                </a:lnTo>
                <a:lnTo>
                  <a:pt x="5868" y="3347"/>
                </a:lnTo>
                <a:lnTo>
                  <a:pt x="5889" y="3353"/>
                </a:lnTo>
                <a:lnTo>
                  <a:pt x="5910" y="3358"/>
                </a:lnTo>
                <a:lnTo>
                  <a:pt x="5933" y="3363"/>
                </a:lnTo>
                <a:lnTo>
                  <a:pt x="5956" y="3368"/>
                </a:lnTo>
                <a:lnTo>
                  <a:pt x="5980" y="3372"/>
                </a:lnTo>
                <a:lnTo>
                  <a:pt x="6058" y="3384"/>
                </a:lnTo>
                <a:lnTo>
                  <a:pt x="6093" y="3390"/>
                </a:lnTo>
                <a:lnTo>
                  <a:pt x="6124" y="3395"/>
                </a:lnTo>
                <a:lnTo>
                  <a:pt x="6152" y="3401"/>
                </a:lnTo>
                <a:lnTo>
                  <a:pt x="6177" y="3407"/>
                </a:lnTo>
                <a:lnTo>
                  <a:pt x="6200" y="3414"/>
                </a:lnTo>
                <a:lnTo>
                  <a:pt x="6221" y="3421"/>
                </a:lnTo>
                <a:lnTo>
                  <a:pt x="6239" y="3428"/>
                </a:lnTo>
                <a:lnTo>
                  <a:pt x="6256" y="3435"/>
                </a:lnTo>
                <a:lnTo>
                  <a:pt x="6270" y="3444"/>
                </a:lnTo>
                <a:lnTo>
                  <a:pt x="6281" y="3453"/>
                </a:lnTo>
                <a:lnTo>
                  <a:pt x="6291" y="3462"/>
                </a:lnTo>
                <a:lnTo>
                  <a:pt x="6298" y="3472"/>
                </a:lnTo>
                <a:lnTo>
                  <a:pt x="6304" y="3482"/>
                </a:lnTo>
                <a:lnTo>
                  <a:pt x="6308" y="3493"/>
                </a:lnTo>
                <a:lnTo>
                  <a:pt x="6310" y="3505"/>
                </a:lnTo>
                <a:lnTo>
                  <a:pt x="6311" y="3518"/>
                </a:lnTo>
                <a:lnTo>
                  <a:pt x="6311" y="3525"/>
                </a:lnTo>
                <a:lnTo>
                  <a:pt x="6310" y="3533"/>
                </a:lnTo>
                <a:lnTo>
                  <a:pt x="6309" y="3540"/>
                </a:lnTo>
                <a:lnTo>
                  <a:pt x="6307" y="3548"/>
                </a:lnTo>
                <a:lnTo>
                  <a:pt x="6304" y="3555"/>
                </a:lnTo>
                <a:lnTo>
                  <a:pt x="6302" y="3562"/>
                </a:lnTo>
                <a:lnTo>
                  <a:pt x="6298" y="3568"/>
                </a:lnTo>
                <a:lnTo>
                  <a:pt x="6294" y="3575"/>
                </a:lnTo>
                <a:lnTo>
                  <a:pt x="6285" y="3587"/>
                </a:lnTo>
                <a:lnTo>
                  <a:pt x="6275" y="3598"/>
                </a:lnTo>
                <a:lnTo>
                  <a:pt x="6262" y="3609"/>
                </a:lnTo>
                <a:lnTo>
                  <a:pt x="6248" y="3618"/>
                </a:lnTo>
                <a:lnTo>
                  <a:pt x="6231" y="3627"/>
                </a:lnTo>
                <a:lnTo>
                  <a:pt x="6213" y="3634"/>
                </a:lnTo>
                <a:lnTo>
                  <a:pt x="6194" y="3642"/>
                </a:lnTo>
                <a:lnTo>
                  <a:pt x="6174" y="3647"/>
                </a:lnTo>
                <a:lnTo>
                  <a:pt x="6152" y="3651"/>
                </a:lnTo>
                <a:lnTo>
                  <a:pt x="6129" y="3654"/>
                </a:lnTo>
                <a:lnTo>
                  <a:pt x="6105" y="3656"/>
                </a:lnTo>
                <a:lnTo>
                  <a:pt x="6079" y="3657"/>
                </a:lnTo>
                <a:lnTo>
                  <a:pt x="6049" y="3656"/>
                </a:lnTo>
                <a:lnTo>
                  <a:pt x="6019" y="3654"/>
                </a:lnTo>
                <a:lnTo>
                  <a:pt x="5990" y="3650"/>
                </a:lnTo>
                <a:lnTo>
                  <a:pt x="5961" y="3645"/>
                </a:lnTo>
                <a:lnTo>
                  <a:pt x="5933" y="3639"/>
                </a:lnTo>
                <a:lnTo>
                  <a:pt x="5905" y="3631"/>
                </a:lnTo>
                <a:lnTo>
                  <a:pt x="5879" y="3623"/>
                </a:lnTo>
                <a:lnTo>
                  <a:pt x="5854" y="3614"/>
                </a:lnTo>
                <a:lnTo>
                  <a:pt x="5830" y="3605"/>
                </a:lnTo>
                <a:lnTo>
                  <a:pt x="5807" y="3595"/>
                </a:lnTo>
                <a:lnTo>
                  <a:pt x="5785" y="3584"/>
                </a:lnTo>
                <a:lnTo>
                  <a:pt x="5763" y="3573"/>
                </a:lnTo>
                <a:lnTo>
                  <a:pt x="5744" y="3561"/>
                </a:lnTo>
                <a:lnTo>
                  <a:pt x="5725" y="3550"/>
                </a:lnTo>
                <a:lnTo>
                  <a:pt x="5709" y="3537"/>
                </a:lnTo>
                <a:lnTo>
                  <a:pt x="5693" y="3525"/>
                </a:lnTo>
                <a:lnTo>
                  <a:pt x="5684" y="3518"/>
                </a:lnTo>
                <a:lnTo>
                  <a:pt x="5544" y="3735"/>
                </a:lnTo>
                <a:lnTo>
                  <a:pt x="5552" y="3742"/>
                </a:lnTo>
                <a:lnTo>
                  <a:pt x="5576" y="3761"/>
                </a:lnTo>
                <a:lnTo>
                  <a:pt x="5602" y="3778"/>
                </a:lnTo>
                <a:lnTo>
                  <a:pt x="5631" y="3795"/>
                </a:lnTo>
                <a:lnTo>
                  <a:pt x="5659" y="3810"/>
                </a:lnTo>
                <a:lnTo>
                  <a:pt x="5689" y="3825"/>
                </a:lnTo>
                <a:lnTo>
                  <a:pt x="5721" y="3838"/>
                </a:lnTo>
                <a:lnTo>
                  <a:pt x="5753" y="3851"/>
                </a:lnTo>
                <a:lnTo>
                  <a:pt x="5787" y="3862"/>
                </a:lnTo>
                <a:lnTo>
                  <a:pt x="5821" y="3872"/>
                </a:lnTo>
                <a:lnTo>
                  <a:pt x="5856" y="3881"/>
                </a:lnTo>
                <a:lnTo>
                  <a:pt x="5892" y="3888"/>
                </a:lnTo>
                <a:lnTo>
                  <a:pt x="5928" y="3894"/>
                </a:lnTo>
                <a:lnTo>
                  <a:pt x="5966" y="3899"/>
                </a:lnTo>
                <a:lnTo>
                  <a:pt x="6003" y="3902"/>
                </a:lnTo>
                <a:lnTo>
                  <a:pt x="6040" y="3905"/>
                </a:lnTo>
                <a:lnTo>
                  <a:pt x="6078" y="3905"/>
                </a:lnTo>
                <a:lnTo>
                  <a:pt x="6114" y="3905"/>
                </a:lnTo>
                <a:lnTo>
                  <a:pt x="6147" y="3903"/>
                </a:lnTo>
                <a:lnTo>
                  <a:pt x="6179" y="3900"/>
                </a:lnTo>
                <a:lnTo>
                  <a:pt x="6210" y="3895"/>
                </a:lnTo>
                <a:lnTo>
                  <a:pt x="6239" y="3890"/>
                </a:lnTo>
                <a:lnTo>
                  <a:pt x="6268" y="3884"/>
                </a:lnTo>
                <a:lnTo>
                  <a:pt x="6294" y="3876"/>
                </a:lnTo>
                <a:lnTo>
                  <a:pt x="6320" y="3868"/>
                </a:lnTo>
                <a:lnTo>
                  <a:pt x="6344" y="3859"/>
                </a:lnTo>
                <a:lnTo>
                  <a:pt x="6367" y="3848"/>
                </a:lnTo>
                <a:lnTo>
                  <a:pt x="6388" y="3836"/>
                </a:lnTo>
                <a:lnTo>
                  <a:pt x="6410" y="3824"/>
                </a:lnTo>
                <a:lnTo>
                  <a:pt x="6429" y="3812"/>
                </a:lnTo>
                <a:lnTo>
                  <a:pt x="6447" y="3799"/>
                </a:lnTo>
                <a:lnTo>
                  <a:pt x="6464" y="3785"/>
                </a:lnTo>
                <a:lnTo>
                  <a:pt x="6479" y="3770"/>
                </a:lnTo>
                <a:lnTo>
                  <a:pt x="6494" y="3755"/>
                </a:lnTo>
                <a:lnTo>
                  <a:pt x="6507" y="3739"/>
                </a:lnTo>
                <a:lnTo>
                  <a:pt x="6520" y="3723"/>
                </a:lnTo>
                <a:lnTo>
                  <a:pt x="6531" y="3706"/>
                </a:lnTo>
                <a:lnTo>
                  <a:pt x="6541" y="3689"/>
                </a:lnTo>
                <a:lnTo>
                  <a:pt x="6552" y="3672"/>
                </a:lnTo>
                <a:lnTo>
                  <a:pt x="6560" y="3655"/>
                </a:lnTo>
                <a:lnTo>
                  <a:pt x="6568" y="3636"/>
                </a:lnTo>
                <a:lnTo>
                  <a:pt x="6574" y="3619"/>
                </a:lnTo>
                <a:lnTo>
                  <a:pt x="6580" y="3601"/>
                </a:lnTo>
                <a:lnTo>
                  <a:pt x="6584" y="3583"/>
                </a:lnTo>
                <a:lnTo>
                  <a:pt x="6588" y="3564"/>
                </a:lnTo>
                <a:lnTo>
                  <a:pt x="6591" y="3546"/>
                </a:lnTo>
                <a:lnTo>
                  <a:pt x="6593" y="3527"/>
                </a:lnTo>
                <a:lnTo>
                  <a:pt x="6594" y="3509"/>
                </a:lnTo>
                <a:lnTo>
                  <a:pt x="6595" y="3491"/>
                </a:lnTo>
                <a:lnTo>
                  <a:pt x="6594" y="3474"/>
                </a:lnTo>
                <a:lnTo>
                  <a:pt x="6593" y="3456"/>
                </a:lnTo>
                <a:lnTo>
                  <a:pt x="6591" y="3439"/>
                </a:lnTo>
                <a:lnTo>
                  <a:pt x="6588" y="3422"/>
                </a:lnTo>
                <a:lnTo>
                  <a:pt x="6585" y="3406"/>
                </a:lnTo>
                <a:lnTo>
                  <a:pt x="6580" y="3390"/>
                </a:lnTo>
                <a:lnTo>
                  <a:pt x="6575" y="3375"/>
                </a:lnTo>
                <a:lnTo>
                  <a:pt x="6569" y="3360"/>
                </a:lnTo>
                <a:lnTo>
                  <a:pt x="6563" y="3346"/>
                </a:lnTo>
                <a:lnTo>
                  <a:pt x="6555" y="3331"/>
                </a:lnTo>
                <a:lnTo>
                  <a:pt x="6546" y="3318"/>
                </a:lnTo>
                <a:lnTo>
                  <a:pt x="6537" y="3305"/>
                </a:lnTo>
                <a:lnTo>
                  <a:pt x="6527" y="3292"/>
                </a:lnTo>
                <a:lnTo>
                  <a:pt x="6517" y="3280"/>
                </a:lnTo>
                <a:lnTo>
                  <a:pt x="6505" y="3268"/>
                </a:lnTo>
                <a:lnTo>
                  <a:pt x="6493" y="3257"/>
                </a:lnTo>
                <a:lnTo>
                  <a:pt x="6480" y="3246"/>
                </a:lnTo>
                <a:lnTo>
                  <a:pt x="6467" y="3235"/>
                </a:lnTo>
                <a:lnTo>
                  <a:pt x="6452" y="3225"/>
                </a:lnTo>
                <a:lnTo>
                  <a:pt x="6437" y="3215"/>
                </a:lnTo>
                <a:lnTo>
                  <a:pt x="6421" y="3206"/>
                </a:lnTo>
                <a:lnTo>
                  <a:pt x="6404" y="3197"/>
                </a:lnTo>
                <a:lnTo>
                  <a:pt x="6386" y="3189"/>
                </a:lnTo>
                <a:lnTo>
                  <a:pt x="6367" y="3181"/>
                </a:lnTo>
                <a:lnTo>
                  <a:pt x="6348" y="3174"/>
                </a:lnTo>
                <a:lnTo>
                  <a:pt x="6328" y="3167"/>
                </a:lnTo>
                <a:lnTo>
                  <a:pt x="6308" y="3160"/>
                </a:lnTo>
                <a:lnTo>
                  <a:pt x="6286" y="3154"/>
                </a:lnTo>
                <a:lnTo>
                  <a:pt x="6264" y="3149"/>
                </a:lnTo>
                <a:lnTo>
                  <a:pt x="6241" y="3143"/>
                </a:lnTo>
                <a:lnTo>
                  <a:pt x="6217" y="3138"/>
                </a:lnTo>
                <a:lnTo>
                  <a:pt x="6192" y="3133"/>
                </a:lnTo>
                <a:lnTo>
                  <a:pt x="6123" y="3122"/>
                </a:lnTo>
                <a:lnTo>
                  <a:pt x="6094" y="3117"/>
                </a:lnTo>
                <a:lnTo>
                  <a:pt x="6065" y="3112"/>
                </a:lnTo>
                <a:lnTo>
                  <a:pt x="6039" y="3106"/>
                </a:lnTo>
                <a:lnTo>
                  <a:pt x="6015" y="3101"/>
                </a:lnTo>
                <a:lnTo>
                  <a:pt x="5994" y="3095"/>
                </a:lnTo>
                <a:lnTo>
                  <a:pt x="5974" y="3089"/>
                </a:lnTo>
                <a:lnTo>
                  <a:pt x="5955" y="3082"/>
                </a:lnTo>
                <a:lnTo>
                  <a:pt x="5939" y="3075"/>
                </a:lnTo>
                <a:lnTo>
                  <a:pt x="5924" y="3067"/>
                </a:lnTo>
                <a:lnTo>
                  <a:pt x="5911" y="3059"/>
                </a:lnTo>
                <a:lnTo>
                  <a:pt x="5906" y="3054"/>
                </a:lnTo>
                <a:lnTo>
                  <a:pt x="5901" y="3050"/>
                </a:lnTo>
                <a:lnTo>
                  <a:pt x="5896" y="3045"/>
                </a:lnTo>
                <a:lnTo>
                  <a:pt x="5892" y="3039"/>
                </a:lnTo>
                <a:lnTo>
                  <a:pt x="5888" y="3033"/>
                </a:lnTo>
                <a:lnTo>
                  <a:pt x="5885" y="3028"/>
                </a:lnTo>
                <a:lnTo>
                  <a:pt x="5883" y="3022"/>
                </a:lnTo>
                <a:lnTo>
                  <a:pt x="5881" y="3016"/>
                </a:lnTo>
                <a:lnTo>
                  <a:pt x="5879" y="3010"/>
                </a:lnTo>
                <a:lnTo>
                  <a:pt x="5878" y="3004"/>
                </a:lnTo>
                <a:lnTo>
                  <a:pt x="5877" y="2997"/>
                </a:lnTo>
                <a:lnTo>
                  <a:pt x="5877" y="2990"/>
                </a:lnTo>
                <a:close/>
                <a:moveTo>
                  <a:pt x="6100" y="4801"/>
                </a:moveTo>
                <a:lnTo>
                  <a:pt x="5833" y="4801"/>
                </a:lnTo>
                <a:lnTo>
                  <a:pt x="5833" y="6061"/>
                </a:lnTo>
                <a:lnTo>
                  <a:pt x="6100" y="6061"/>
                </a:lnTo>
                <a:lnTo>
                  <a:pt x="6100" y="5552"/>
                </a:lnTo>
                <a:lnTo>
                  <a:pt x="6632" y="5552"/>
                </a:lnTo>
                <a:lnTo>
                  <a:pt x="6632" y="6061"/>
                </a:lnTo>
                <a:lnTo>
                  <a:pt x="6900" y="6061"/>
                </a:lnTo>
                <a:lnTo>
                  <a:pt x="6900" y="4801"/>
                </a:lnTo>
                <a:lnTo>
                  <a:pt x="6632" y="4801"/>
                </a:lnTo>
                <a:lnTo>
                  <a:pt x="6632" y="5299"/>
                </a:lnTo>
                <a:lnTo>
                  <a:pt x="6100" y="5299"/>
                </a:lnTo>
                <a:lnTo>
                  <a:pt x="6100" y="4801"/>
                </a:lnTo>
                <a:close/>
                <a:moveTo>
                  <a:pt x="8480" y="2623"/>
                </a:moveTo>
                <a:lnTo>
                  <a:pt x="8213" y="2623"/>
                </a:lnTo>
                <a:lnTo>
                  <a:pt x="8213" y="3883"/>
                </a:lnTo>
                <a:lnTo>
                  <a:pt x="8480" y="3883"/>
                </a:lnTo>
                <a:lnTo>
                  <a:pt x="8480" y="3374"/>
                </a:lnTo>
                <a:lnTo>
                  <a:pt x="9012" y="3374"/>
                </a:lnTo>
                <a:lnTo>
                  <a:pt x="9012" y="3883"/>
                </a:lnTo>
                <a:lnTo>
                  <a:pt x="9280" y="3883"/>
                </a:lnTo>
                <a:lnTo>
                  <a:pt x="9280" y="2623"/>
                </a:lnTo>
                <a:lnTo>
                  <a:pt x="9012" y="2623"/>
                </a:lnTo>
                <a:lnTo>
                  <a:pt x="9012" y="3122"/>
                </a:lnTo>
                <a:lnTo>
                  <a:pt x="8480" y="3122"/>
                </a:lnTo>
                <a:lnTo>
                  <a:pt x="8480" y="2623"/>
                </a:lnTo>
                <a:close/>
                <a:moveTo>
                  <a:pt x="13038" y="2623"/>
                </a:moveTo>
                <a:lnTo>
                  <a:pt x="12101" y="2623"/>
                </a:lnTo>
                <a:lnTo>
                  <a:pt x="12101" y="3883"/>
                </a:lnTo>
                <a:lnTo>
                  <a:pt x="13045" y="3883"/>
                </a:lnTo>
                <a:lnTo>
                  <a:pt x="13045" y="3635"/>
                </a:lnTo>
                <a:lnTo>
                  <a:pt x="12369" y="3635"/>
                </a:lnTo>
                <a:lnTo>
                  <a:pt x="12369" y="3372"/>
                </a:lnTo>
                <a:lnTo>
                  <a:pt x="13007" y="3372"/>
                </a:lnTo>
                <a:lnTo>
                  <a:pt x="13007" y="3124"/>
                </a:lnTo>
                <a:lnTo>
                  <a:pt x="12369" y="3124"/>
                </a:lnTo>
                <a:lnTo>
                  <a:pt x="12369" y="2872"/>
                </a:lnTo>
                <a:lnTo>
                  <a:pt x="13038" y="2872"/>
                </a:lnTo>
                <a:lnTo>
                  <a:pt x="13038" y="26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 name="Rechteck 15"/>
          <p:cNvSpPr/>
          <p:nvPr userDrawn="1"/>
        </p:nvSpPr>
        <p:spPr>
          <a:xfrm>
            <a:off x="373063" y="21336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userDrawn="1"/>
        </p:nvSpPr>
        <p:spPr>
          <a:xfrm>
            <a:off x="376152" y="6453188"/>
            <a:ext cx="4644919" cy="251823"/>
          </a:xfrm>
          <a:prstGeom prst="rect">
            <a:avLst/>
          </a:prstGeom>
          <a:noFill/>
        </p:spPr>
        <p:txBody>
          <a:bodyPr wrap="square" lIns="0" tIns="25200" rIns="0" bIns="0" rtlCol="0">
            <a:noAutofit/>
          </a:bodyPr>
          <a:lstStyle/>
          <a:p>
            <a:pPr>
              <a:lnSpc>
                <a:spcPts val="1300"/>
              </a:lnSpc>
            </a:pPr>
            <a:r>
              <a:rPr lang="de-CH" sz="1050" dirty="0"/>
              <a:t>Lagerstrasse 2</a:t>
            </a:r>
            <a:r>
              <a:rPr lang="de-CH" sz="1050" baseline="0" dirty="0"/>
              <a:t>  </a:t>
            </a:r>
            <a:r>
              <a:rPr lang="de-CH" sz="1050" dirty="0"/>
              <a:t> 8090 Zürich  </a:t>
            </a:r>
            <a:r>
              <a:rPr lang="de-CH" sz="1050" b="1" dirty="0"/>
              <a:t>phzh.ch</a:t>
            </a:r>
          </a:p>
        </p:txBody>
      </p:sp>
    </p:spTree>
    <p:extLst>
      <p:ext uri="{BB962C8B-B14F-4D97-AF65-F5344CB8AC3E}">
        <p14:creationId xmlns:p14="http://schemas.microsoft.com/office/powerpoint/2010/main" val="198914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klein, mit Str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4FF71929-0FBE-4A18-ABA9-8F134525A993}"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7" name="Rechteck 6"/>
          <p:cNvSpPr/>
          <p:nvPr userDrawn="1"/>
        </p:nvSpPr>
        <p:spPr>
          <a:xfrm>
            <a:off x="373063"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userDrawn="1"/>
        </p:nvSpPr>
        <p:spPr>
          <a:xfrm>
            <a:off x="6169025" y="1628800"/>
            <a:ext cx="810000" cy="108000"/>
          </a:xfrm>
          <a:prstGeom prst="rect">
            <a:avLst/>
          </a:prstGeom>
          <a:solidFill>
            <a:srgbClr val="EE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Inhaltsplatzhalter 2"/>
          <p:cNvSpPr>
            <a:spLocks noGrp="1"/>
          </p:cNvSpPr>
          <p:nvPr>
            <p:ph idx="13"/>
          </p:nvPr>
        </p:nvSpPr>
        <p:spPr>
          <a:xfrm>
            <a:off x="6182265" y="1844675"/>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417665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2/3) und Text (1/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7610475" y="1844676"/>
            <a:ext cx="4211638"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40AEC13F-F1C6-4498-BD5E-C0D3818299D3}"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10" name="Bildplatzhalter 9"/>
          <p:cNvSpPr>
            <a:spLocks noGrp="1"/>
          </p:cNvSpPr>
          <p:nvPr>
            <p:ph type="pic" sz="quarter" idx="13"/>
          </p:nvPr>
        </p:nvSpPr>
        <p:spPr>
          <a:xfrm>
            <a:off x="373063" y="1844675"/>
            <a:ext cx="6948000" cy="4140200"/>
          </a:xfrm>
        </p:spPr>
        <p:txBody>
          <a:bodyPr/>
          <a:lstStyle/>
          <a:p>
            <a:r>
              <a:rPr lang="de-DE"/>
              <a:t>Bild durch Klicken auf Symbol hinzufügen</a:t>
            </a:r>
            <a:endParaRPr lang="de-CH"/>
          </a:p>
        </p:txBody>
      </p:sp>
    </p:spTree>
    <p:extLst>
      <p:ext uri="{BB962C8B-B14F-4D97-AF65-F5344CB8AC3E}">
        <p14:creationId xmlns:p14="http://schemas.microsoft.com/office/powerpoint/2010/main" val="146984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3) und Bild (2/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4406" y="1844675"/>
            <a:ext cx="4210294"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C21FE5AC-70A6-43AE-B508-A0CB0DF13705}"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10" name="Bildplatzhalter 9"/>
          <p:cNvSpPr>
            <a:spLocks noGrp="1"/>
          </p:cNvSpPr>
          <p:nvPr>
            <p:ph type="pic" sz="quarter" idx="13"/>
          </p:nvPr>
        </p:nvSpPr>
        <p:spPr>
          <a:xfrm>
            <a:off x="4874113" y="1836855"/>
            <a:ext cx="6948000" cy="4140200"/>
          </a:xfrm>
        </p:spPr>
        <p:txBody>
          <a:bodyPr/>
          <a:lstStyle/>
          <a:p>
            <a:r>
              <a:rPr lang="de-DE"/>
              <a:t>Bild durch Klicken auf Symbol hinzufügen</a:t>
            </a:r>
            <a:endParaRPr lang="de-CH"/>
          </a:p>
        </p:txBody>
      </p:sp>
    </p:spTree>
    <p:extLst>
      <p:ext uri="{BB962C8B-B14F-4D97-AF65-F5344CB8AC3E}">
        <p14:creationId xmlns:p14="http://schemas.microsoft.com/office/powerpoint/2010/main" val="283294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B0157898-E1AD-49F2-8EC8-6616B4E09BCF}" type="datetime1">
              <a:rPr lang="de-CH" smtClean="0"/>
              <a:t>05.02.20</a:t>
            </a:fld>
            <a:endParaRPr lang="de-CH"/>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‹Nr.›</a:t>
            </a:fld>
            <a:endParaRPr lang="de-CH"/>
          </a:p>
        </p:txBody>
      </p:sp>
    </p:spTree>
    <p:extLst>
      <p:ext uri="{BB962C8B-B14F-4D97-AF65-F5344CB8AC3E}">
        <p14:creationId xmlns:p14="http://schemas.microsoft.com/office/powerpoint/2010/main" val="130535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BB8306-E779-4CBE-8550-EC8B57C75108}" type="datetime1">
              <a:rPr lang="de-CH" smtClean="0"/>
              <a:t>05.02.20</a:t>
            </a:fld>
            <a:endParaRPr lang="de-CH"/>
          </a:p>
        </p:txBody>
      </p:sp>
      <p:sp>
        <p:nvSpPr>
          <p:cNvPr id="3" name="Fußzeilenplatzhalter 2"/>
          <p:cNvSpPr>
            <a:spLocks noGrp="1"/>
          </p:cNvSpPr>
          <p:nvPr>
            <p:ph type="ftr" sz="quarter" idx="11"/>
          </p:nvPr>
        </p:nvSpPr>
        <p:spPr/>
        <p:txBody>
          <a:bodyPr/>
          <a:lstStyle/>
          <a:p>
            <a:r>
              <a:rPr lang="de-DE"/>
              <a:t>rolf.gollob@phzh.ch_Februar 2020</a:t>
            </a:r>
            <a:endParaRPr lang="de-CH"/>
          </a:p>
        </p:txBody>
      </p:sp>
      <p:sp>
        <p:nvSpPr>
          <p:cNvPr id="4" name="Foliennummernplatzhalter 3"/>
          <p:cNvSpPr>
            <a:spLocks noGrp="1"/>
          </p:cNvSpPr>
          <p:nvPr>
            <p:ph type="sldNum" sz="quarter" idx="12"/>
          </p:nvPr>
        </p:nvSpPr>
        <p:spPr/>
        <p:txBody>
          <a:bodyPr/>
          <a:lstStyle/>
          <a:p>
            <a:fld id="{890034D7-1A9A-4FC0-B9F3-31EBDF69BA6A}" type="slidenum">
              <a:rPr lang="de-CH" smtClean="0"/>
              <a:t>‹Nr.›</a:t>
            </a:fld>
            <a:endParaRPr lang="de-CH"/>
          </a:p>
        </p:txBody>
      </p:sp>
    </p:spTree>
    <p:extLst>
      <p:ext uri="{BB962C8B-B14F-4D97-AF65-F5344CB8AC3E}">
        <p14:creationId xmlns:p14="http://schemas.microsoft.com/office/powerpoint/2010/main" val="117219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haltsfolie_gross">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7935666" y="481696"/>
            <a:ext cx="362668" cy="271930"/>
          </a:xfrm>
          <a:prstGeom prst="rect">
            <a:avLst/>
          </a:prstGeom>
        </p:spPr>
      </p:pic>
      <p:sp>
        <p:nvSpPr>
          <p:cNvPr id="7" name="Titel 6"/>
          <p:cNvSpPr>
            <a:spLocks noGrp="1"/>
          </p:cNvSpPr>
          <p:nvPr>
            <p:ph type="title"/>
          </p:nvPr>
        </p:nvSpPr>
        <p:spPr>
          <a:xfrm>
            <a:off x="1880976" y="1021548"/>
            <a:ext cx="9585093" cy="535244"/>
          </a:xfrm>
          <a:prstGeom prst="rect">
            <a:avLst/>
          </a:prstGeom>
        </p:spPr>
        <p:txBody>
          <a:bodyPr/>
          <a:lstStyle>
            <a:lvl1pPr marL="0" indent="0" algn="l">
              <a:defRPr sz="3000"/>
            </a:lvl1pPr>
          </a:lstStyle>
          <a:p>
            <a:r>
              <a:rPr lang="de-DE"/>
              <a:t>Titelmasterformat durch Klicken bearbeiten</a:t>
            </a:r>
            <a:endParaRPr lang="de-CH" dirty="0"/>
          </a:p>
        </p:txBody>
      </p:sp>
      <p:sp>
        <p:nvSpPr>
          <p:cNvPr id="9" name="Inhaltsplatzhalter 8"/>
          <p:cNvSpPr>
            <a:spLocks noGrp="1"/>
          </p:cNvSpPr>
          <p:nvPr>
            <p:ph sz="quarter" idx="10"/>
          </p:nvPr>
        </p:nvSpPr>
        <p:spPr>
          <a:xfrm>
            <a:off x="1872018" y="1700808"/>
            <a:ext cx="9603567" cy="4392488"/>
          </a:xfrm>
          <a:prstGeom prst="rect">
            <a:avLst/>
          </a:prstGeom>
        </p:spPr>
        <p:txBody>
          <a:bodyPr/>
          <a:lstStyle>
            <a:lvl1pPr indent="-612000" algn="l">
              <a:buFont typeface="Symbol" pitchFamily="18" charset="2"/>
              <a:buChar char="-"/>
              <a:defRPr sz="3200"/>
            </a:lvl1pPr>
            <a:lvl2pPr algn="l">
              <a:buFont typeface="Symbol" pitchFamily="18" charset="2"/>
              <a:buChar char="-"/>
              <a:defRPr sz="3200"/>
            </a:lvl2pPr>
            <a:lvl3pPr algn="l">
              <a:buFont typeface="Symbol" pitchFamily="18" charset="2"/>
              <a:buChar char="-"/>
              <a:defRPr/>
            </a:lvl3pPr>
            <a:lvl4pPr algn="l">
              <a:buFont typeface="Symbol" pitchFamily="18" charset="2"/>
              <a:buChar char="-"/>
              <a:defRPr sz="3200"/>
            </a:lvl4pPr>
            <a:lvl5pPr algn="l">
              <a:buFont typeface="Symbol" pitchFamily="18" charset="2"/>
              <a:buChar char="-"/>
              <a:defRPr sz="32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Textfeld 7"/>
          <p:cNvSpPr txBox="1"/>
          <p:nvPr userDrawn="1"/>
        </p:nvSpPr>
        <p:spPr>
          <a:xfrm>
            <a:off x="8306162" y="457201"/>
            <a:ext cx="3315986" cy="307777"/>
          </a:xfrm>
          <a:prstGeom prst="rect">
            <a:avLst/>
          </a:prstGeom>
          <a:noFill/>
        </p:spPr>
        <p:txBody>
          <a:bodyPr wrap="square" rtlCol="0">
            <a:spAutoFit/>
          </a:bodyPr>
          <a:lstStyle/>
          <a:p>
            <a:pPr marL="0" indent="0"/>
            <a:r>
              <a:rPr lang="de-CH" sz="1400" dirty="0"/>
              <a:t>Folie </a:t>
            </a:r>
            <a:fld id="{C69480A9-6FD5-4306-8E13-A8D19DB7FE17}" type="slidenum">
              <a:rPr lang="de-CH" sz="1400" smtClean="0"/>
              <a:pPr marL="0" indent="0"/>
              <a:t>‹Nr.›</a:t>
            </a:fld>
            <a:endParaRPr lang="de-CH" sz="1400" dirty="0"/>
          </a:p>
        </p:txBody>
      </p:sp>
    </p:spTree>
    <p:extLst>
      <p:ext uri="{BB962C8B-B14F-4D97-AF65-F5344CB8AC3E}">
        <p14:creationId xmlns:p14="http://schemas.microsoft.com/office/powerpoint/2010/main" val="159871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_1">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20BD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5421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2">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B1D2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181168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_3">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281494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_4">
    <p:spTree>
      <p:nvGrpSpPr>
        <p:cNvPr id="1" name=""/>
        <p:cNvGrpSpPr/>
        <p:nvPr/>
      </p:nvGrpSpPr>
      <p:grpSpPr>
        <a:xfrm>
          <a:off x="0" y="0"/>
          <a:ext cx="0" cy="0"/>
          <a:chOff x="0" y="0"/>
          <a:chExt cx="0" cy="0"/>
        </a:xfrm>
      </p:grpSpPr>
      <p:sp>
        <p:nvSpPr>
          <p:cNvPr id="4" name="Rechteck 3"/>
          <p:cNvSpPr/>
          <p:nvPr userDrawn="1"/>
        </p:nvSpPr>
        <p:spPr>
          <a:xfrm>
            <a:off x="373063" y="333375"/>
            <a:ext cx="11449050" cy="6191250"/>
          </a:xfrm>
          <a:prstGeom prst="rect">
            <a:avLst/>
          </a:prstGeom>
          <a:solidFill>
            <a:srgbClr val="EE36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000"/>
              </a:lnSpc>
            </a:pPr>
            <a:endParaRPr lang="de-CH" sz="2200" dirty="0" err="1"/>
          </a:p>
        </p:txBody>
      </p:sp>
      <p:sp>
        <p:nvSpPr>
          <p:cNvPr id="2" name="Titel 1"/>
          <p:cNvSpPr>
            <a:spLocks noGrp="1"/>
          </p:cNvSpPr>
          <p:nvPr>
            <p:ph type="ctrTitle"/>
          </p:nvPr>
        </p:nvSpPr>
        <p:spPr>
          <a:xfrm>
            <a:off x="696987" y="404813"/>
            <a:ext cx="10765196" cy="3204207"/>
          </a:xfrm>
        </p:spPr>
        <p:txBody>
          <a:bodyPr/>
          <a:lstStyle>
            <a:lvl1pPr>
              <a:lnSpc>
                <a:spcPts val="9400"/>
              </a:lnSpc>
              <a:defRPr sz="8200">
                <a:solidFill>
                  <a:schemeClr val="bg1"/>
                </a:solidFill>
              </a:defRPr>
            </a:lvl1pPr>
          </a:lstStyle>
          <a:p>
            <a:r>
              <a:rPr lang="de-DE"/>
              <a:t>Titelmasterformat durch Klicken bearbeiten</a:t>
            </a:r>
            <a:endParaRPr lang="de-CH" dirty="0"/>
          </a:p>
        </p:txBody>
      </p:sp>
    </p:spTree>
    <p:extLst>
      <p:ext uri="{BB962C8B-B14F-4D97-AF65-F5344CB8AC3E}">
        <p14:creationId xmlns:p14="http://schemas.microsoft.com/office/powerpoint/2010/main" val="181168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1849437" y="1844676"/>
            <a:ext cx="8496301" cy="4140200"/>
          </a:xfrm>
        </p:spPr>
        <p:txBody>
          <a:bodyPr/>
          <a:lstStyle>
            <a:lvl1pPr marL="450000" indent="-450000">
              <a:buFont typeface="+mj-lt"/>
              <a:buAutoNum type="arabicPeriod"/>
              <a:tabLst/>
              <a:defRPr/>
            </a:lvl1pPr>
            <a:lvl2pPr marL="900000" indent="-450000">
              <a:buFont typeface="+mj-lt"/>
              <a:buAutoNum type="arabicPeriod"/>
              <a:defRPr/>
            </a:lvl2pPr>
            <a:lvl3pPr marL="1350000" indent="-450000">
              <a:buFont typeface="+mj-lt"/>
              <a:buAutoNum type="arabicPeriod"/>
              <a:defRPr/>
            </a:lvl3pPr>
            <a:lvl4pPr marL="1800000" indent="-450000">
              <a:buFont typeface="+mj-lt"/>
              <a:buAutoNum type="arabicPeriod"/>
              <a:defRPr/>
            </a:lvl4pPr>
            <a:lvl5pPr marL="2250000" indent="-450000">
              <a:buFont typeface="+mj-lt"/>
              <a:buAutoNum type="arabicPeriod"/>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A496F1F9-0086-43D4-BC67-BA91DA76EB03}"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10" name="Rechteck 9"/>
          <p:cNvSpPr/>
          <p:nvPr userDrawn="1"/>
        </p:nvSpPr>
        <p:spPr>
          <a:xfrm>
            <a:off x="1849438"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5153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DAEAC867-C307-4B95-AE32-7CEEB6690755}"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8" name="Inhaltsplatzhalter 2"/>
          <p:cNvSpPr>
            <a:spLocks noGrp="1"/>
          </p:cNvSpPr>
          <p:nvPr>
            <p:ph idx="13"/>
          </p:nvPr>
        </p:nvSpPr>
        <p:spPr>
          <a:xfrm>
            <a:off x="6169026" y="1844675"/>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78539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mit Str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1A41C67F-B235-407D-9B61-59CEF0613DA7}"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7" name="Rechteck 6"/>
          <p:cNvSpPr/>
          <p:nvPr userDrawn="1"/>
        </p:nvSpPr>
        <p:spPr>
          <a:xfrm>
            <a:off x="373063" y="1628800"/>
            <a:ext cx="81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Inhaltsplatzhalter 2"/>
          <p:cNvSpPr>
            <a:spLocks noGrp="1"/>
          </p:cNvSpPr>
          <p:nvPr>
            <p:ph idx="13"/>
          </p:nvPr>
        </p:nvSpPr>
        <p:spPr>
          <a:xfrm>
            <a:off x="6169026" y="1844675"/>
            <a:ext cx="5653087" cy="414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60761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373063" y="1844676"/>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fld id="{0D15F3B3-9296-42A3-87E0-3B92286D2E6B}" type="datetime1">
              <a:rPr lang="de-CH" smtClean="0"/>
              <a:t>05.02.20</a:t>
            </a:fld>
            <a:endParaRPr lang="de-CH"/>
          </a:p>
        </p:txBody>
      </p:sp>
      <p:sp>
        <p:nvSpPr>
          <p:cNvPr id="5" name="Fußzeilenplatzhalter 4"/>
          <p:cNvSpPr>
            <a:spLocks noGrp="1"/>
          </p:cNvSpPr>
          <p:nvPr>
            <p:ph type="ftr" sz="quarter" idx="11"/>
          </p:nvPr>
        </p:nvSpPr>
        <p:spPr/>
        <p:txBody>
          <a:bodyPr/>
          <a:lstStyle/>
          <a:p>
            <a:r>
              <a:rPr lang="de-DE"/>
              <a:t>rolf.gollob@phzh.ch_Februar 2020</a:t>
            </a:r>
            <a:endParaRPr lang="de-CH"/>
          </a:p>
        </p:txBody>
      </p:sp>
      <p:sp>
        <p:nvSpPr>
          <p:cNvPr id="6" name="Foliennummernplatzhalter 5"/>
          <p:cNvSpPr>
            <a:spLocks noGrp="1"/>
          </p:cNvSpPr>
          <p:nvPr>
            <p:ph type="sldNum" sz="quarter" idx="12"/>
          </p:nvPr>
        </p:nvSpPr>
        <p:spPr/>
        <p:txBody>
          <a:bodyPr/>
          <a:lstStyle/>
          <a:p>
            <a:fld id="{890034D7-1A9A-4FC0-B9F3-31EBDF69BA6A}" type="slidenum">
              <a:rPr lang="de-CH" smtClean="0"/>
              <a:t>‹Nr.›</a:t>
            </a:fld>
            <a:endParaRPr lang="de-CH"/>
          </a:p>
        </p:txBody>
      </p:sp>
      <p:sp>
        <p:nvSpPr>
          <p:cNvPr id="10" name="Inhaltsplatzhalter 2"/>
          <p:cNvSpPr>
            <a:spLocks noGrp="1"/>
          </p:cNvSpPr>
          <p:nvPr>
            <p:ph idx="13"/>
          </p:nvPr>
        </p:nvSpPr>
        <p:spPr>
          <a:xfrm>
            <a:off x="6182265" y="1844675"/>
            <a:ext cx="5653087" cy="4140200"/>
          </a:xfrm>
        </p:spPr>
        <p:txBody>
          <a:bodyPr/>
          <a:lstStyle>
            <a:lvl1pPr marL="216000" indent="-216000">
              <a:defRPr sz="1800"/>
            </a:lvl1pPr>
            <a:lvl2pPr marL="432000" indent="-216000">
              <a:defRPr sz="1800"/>
            </a:lvl2pPr>
            <a:lvl3pPr marL="648000" indent="-216000">
              <a:defRPr sz="1800"/>
            </a:lvl3pPr>
            <a:lvl4pPr marL="864000" indent="-216000">
              <a:defRPr sz="1800"/>
            </a:lvl4pPr>
            <a:lvl5pPr marL="1080000" indent="-216000">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304250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3063" y="333374"/>
            <a:ext cx="11449050" cy="1223417"/>
          </a:xfrm>
          <a:prstGeom prst="rect">
            <a:avLst/>
          </a:prstGeom>
        </p:spPr>
        <p:txBody>
          <a:bodyPr vert="horz" wrap="square"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73063" y="1844676"/>
            <a:ext cx="11449050" cy="4140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185818" y="6453188"/>
            <a:ext cx="2484277" cy="268288"/>
          </a:xfrm>
          <a:prstGeom prst="rect">
            <a:avLst/>
          </a:prstGeom>
        </p:spPr>
        <p:txBody>
          <a:bodyPr vert="horz" lIns="0" tIns="25200" rIns="0" bIns="0" rtlCol="0" anchor="t" anchorCtr="0"/>
          <a:lstStyle>
            <a:lvl1pPr algn="r">
              <a:lnSpc>
                <a:spcPts val="1300"/>
              </a:lnSpc>
              <a:defRPr sz="1050">
                <a:solidFill>
                  <a:schemeClr val="tx1"/>
                </a:solidFill>
              </a:defRPr>
            </a:lvl1pPr>
          </a:lstStyle>
          <a:p>
            <a:fld id="{F4BD8D58-59E0-4F53-A15E-4943DE41AF0E}" type="datetime1">
              <a:rPr lang="de-CH" smtClean="0"/>
              <a:t>05.02.20</a:t>
            </a:fld>
            <a:endParaRPr lang="de-CH" dirty="0"/>
          </a:p>
        </p:txBody>
      </p:sp>
      <p:sp>
        <p:nvSpPr>
          <p:cNvPr id="5" name="Fußzeilenplatzhalter 4"/>
          <p:cNvSpPr>
            <a:spLocks noGrp="1"/>
          </p:cNvSpPr>
          <p:nvPr>
            <p:ph type="ftr" sz="quarter" idx="3"/>
          </p:nvPr>
        </p:nvSpPr>
        <p:spPr>
          <a:xfrm>
            <a:off x="985018" y="6453188"/>
            <a:ext cx="6948773" cy="268288"/>
          </a:xfrm>
          <a:prstGeom prst="rect">
            <a:avLst/>
          </a:prstGeom>
        </p:spPr>
        <p:txBody>
          <a:bodyPr vert="horz" lIns="0" tIns="25200" rIns="0" bIns="0" rtlCol="0" anchor="t" anchorCtr="0"/>
          <a:lstStyle>
            <a:lvl1pPr algn="l">
              <a:lnSpc>
                <a:spcPts val="1300"/>
              </a:lnSpc>
              <a:defRPr sz="1050">
                <a:solidFill>
                  <a:schemeClr val="tx1"/>
                </a:solidFill>
              </a:defRPr>
            </a:lvl1pPr>
          </a:lstStyle>
          <a:p>
            <a:r>
              <a:rPr lang="de-DE"/>
              <a:t>rolf.gollob@phzh.ch_Februar 2020</a:t>
            </a:r>
            <a:endParaRPr lang="de-CH" dirty="0"/>
          </a:p>
        </p:txBody>
      </p:sp>
      <p:sp>
        <p:nvSpPr>
          <p:cNvPr id="6" name="Foliennummernplatzhalter 5"/>
          <p:cNvSpPr>
            <a:spLocks noGrp="1"/>
          </p:cNvSpPr>
          <p:nvPr>
            <p:ph type="sldNum" sz="quarter" idx="4"/>
          </p:nvPr>
        </p:nvSpPr>
        <p:spPr>
          <a:xfrm>
            <a:off x="373063" y="6453188"/>
            <a:ext cx="287921" cy="268288"/>
          </a:xfrm>
          <a:prstGeom prst="rect">
            <a:avLst/>
          </a:prstGeom>
        </p:spPr>
        <p:txBody>
          <a:bodyPr vert="horz" lIns="0" tIns="25200" rIns="0" bIns="0" rtlCol="0" anchor="t" anchorCtr="0"/>
          <a:lstStyle>
            <a:lvl1pPr algn="l">
              <a:lnSpc>
                <a:spcPts val="1300"/>
              </a:lnSpc>
              <a:defRPr sz="1050">
                <a:solidFill>
                  <a:schemeClr val="tx1"/>
                </a:solidFill>
              </a:defRPr>
            </a:lvl1pPr>
          </a:lstStyle>
          <a:p>
            <a:fld id="{890034D7-1A9A-4FC0-B9F3-31EBDF69BA6A}" type="slidenum">
              <a:rPr lang="de-CH" smtClean="0"/>
              <a:pPr/>
              <a:t>‹Nr.›</a:t>
            </a:fld>
            <a:endParaRPr lang="de-CH" dirty="0"/>
          </a:p>
        </p:txBody>
      </p:sp>
      <p:sp>
        <p:nvSpPr>
          <p:cNvPr id="9" name="Textfeld 8"/>
          <p:cNvSpPr txBox="1"/>
          <p:nvPr userDrawn="1"/>
        </p:nvSpPr>
        <p:spPr>
          <a:xfrm>
            <a:off x="10706099" y="6479815"/>
            <a:ext cx="576300" cy="235405"/>
          </a:xfrm>
          <a:prstGeom prst="rect">
            <a:avLst/>
          </a:prstGeom>
          <a:noFill/>
        </p:spPr>
        <p:txBody>
          <a:bodyPr wrap="square" lIns="0" tIns="0" rIns="0" bIns="0" rtlCol="0">
            <a:noAutofit/>
          </a:bodyPr>
          <a:lstStyle/>
          <a:p>
            <a:pPr algn="r">
              <a:lnSpc>
                <a:spcPts val="1300"/>
              </a:lnSpc>
            </a:pPr>
            <a:r>
              <a:rPr lang="de-CH" sz="950" b="1" dirty="0"/>
              <a:t>phzh.ch</a:t>
            </a:r>
          </a:p>
        </p:txBody>
      </p:sp>
      <p:sp>
        <p:nvSpPr>
          <p:cNvPr id="12" name="Freeform 5"/>
          <p:cNvSpPr>
            <a:spLocks noEditPoints="1"/>
          </p:cNvSpPr>
          <p:nvPr userDrawn="1"/>
        </p:nvSpPr>
        <p:spPr bwMode="auto">
          <a:xfrm>
            <a:off x="11490326" y="6122988"/>
            <a:ext cx="330200" cy="479425"/>
          </a:xfrm>
          <a:custGeom>
            <a:avLst/>
            <a:gdLst>
              <a:gd name="T0" fmla="*/ 0 w 9810"/>
              <a:gd name="T1" fmla="*/ 13920 h 13920"/>
              <a:gd name="T2" fmla="*/ 9710 w 9810"/>
              <a:gd name="T3" fmla="*/ 6260 h 13920"/>
              <a:gd name="T4" fmla="*/ 6700 w 9810"/>
              <a:gd name="T5" fmla="*/ 6260 h 13920"/>
              <a:gd name="T6" fmla="*/ 6700 w 9810"/>
              <a:gd name="T7" fmla="*/ 9464 h 13920"/>
              <a:gd name="T8" fmla="*/ 9710 w 9810"/>
              <a:gd name="T9" fmla="*/ 5152 h 13920"/>
              <a:gd name="T10" fmla="*/ 6700 w 9810"/>
              <a:gd name="T11" fmla="*/ 1946 h 13920"/>
              <a:gd name="T12" fmla="*/ 6700 w 9810"/>
              <a:gd name="T13" fmla="*/ 5152 h 13920"/>
              <a:gd name="T14" fmla="*/ 4428 w 9810"/>
              <a:gd name="T15" fmla="*/ 1919 h 13920"/>
              <a:gd name="T16" fmla="*/ 4416 w 9810"/>
              <a:gd name="T17" fmla="*/ 1687 h 13920"/>
              <a:gd name="T18" fmla="*/ 4381 w 9810"/>
              <a:gd name="T19" fmla="*/ 1461 h 13920"/>
              <a:gd name="T20" fmla="*/ 4321 w 9810"/>
              <a:gd name="T21" fmla="*/ 1245 h 13920"/>
              <a:gd name="T22" fmla="*/ 4241 w 9810"/>
              <a:gd name="T23" fmla="*/ 1039 h 13920"/>
              <a:gd name="T24" fmla="*/ 4160 w 9810"/>
              <a:gd name="T25" fmla="*/ 884 h 13920"/>
              <a:gd name="T26" fmla="*/ 4065 w 9810"/>
              <a:gd name="T27" fmla="*/ 738 h 13920"/>
              <a:gd name="T28" fmla="*/ 3958 w 9810"/>
              <a:gd name="T29" fmla="*/ 602 h 13920"/>
              <a:gd name="T30" fmla="*/ 3823 w 9810"/>
              <a:gd name="T31" fmla="*/ 463 h 13920"/>
              <a:gd name="T32" fmla="*/ 3675 w 9810"/>
              <a:gd name="T33" fmla="*/ 342 h 13920"/>
              <a:gd name="T34" fmla="*/ 3513 w 9810"/>
              <a:gd name="T35" fmla="*/ 239 h 13920"/>
              <a:gd name="T36" fmla="*/ 3341 w 9810"/>
              <a:gd name="T37" fmla="*/ 154 h 13920"/>
              <a:gd name="T38" fmla="*/ 3157 w 9810"/>
              <a:gd name="T39" fmla="*/ 88 h 13920"/>
              <a:gd name="T40" fmla="*/ 2963 w 9810"/>
              <a:gd name="T41" fmla="*/ 39 h 13920"/>
              <a:gd name="T42" fmla="*/ 2759 w 9810"/>
              <a:gd name="T43" fmla="*/ 10 h 13920"/>
              <a:gd name="T44" fmla="*/ 2544 w 9810"/>
              <a:gd name="T45" fmla="*/ 0 h 13920"/>
              <a:gd name="T46" fmla="*/ 1559 w 9810"/>
              <a:gd name="T47" fmla="*/ 3827 h 13920"/>
              <a:gd name="T48" fmla="*/ 2720 w 9810"/>
              <a:gd name="T49" fmla="*/ 3820 h 13920"/>
              <a:gd name="T50" fmla="*/ 2954 w 9810"/>
              <a:gd name="T51" fmla="*/ 3787 h 13920"/>
              <a:gd name="T52" fmla="*/ 3184 w 9810"/>
              <a:gd name="T53" fmla="*/ 3726 h 13920"/>
              <a:gd name="T54" fmla="*/ 3325 w 9810"/>
              <a:gd name="T55" fmla="*/ 3674 h 13920"/>
              <a:gd name="T56" fmla="*/ 3511 w 9810"/>
              <a:gd name="T57" fmla="*/ 3584 h 13920"/>
              <a:gd name="T58" fmla="*/ 3706 w 9810"/>
              <a:gd name="T59" fmla="*/ 3461 h 13920"/>
              <a:gd name="T60" fmla="*/ 3885 w 9810"/>
              <a:gd name="T61" fmla="*/ 3311 h 13920"/>
              <a:gd name="T62" fmla="*/ 4044 w 9810"/>
              <a:gd name="T63" fmla="*/ 3134 h 13920"/>
              <a:gd name="T64" fmla="*/ 4180 w 9810"/>
              <a:gd name="T65" fmla="*/ 2931 h 13920"/>
              <a:gd name="T66" fmla="*/ 4290 w 9810"/>
              <a:gd name="T67" fmla="*/ 2700 h 13920"/>
              <a:gd name="T68" fmla="*/ 4369 w 9810"/>
              <a:gd name="T69" fmla="*/ 2441 h 13920"/>
              <a:gd name="T70" fmla="*/ 4416 w 9810"/>
              <a:gd name="T71" fmla="*/ 2154 h 13920"/>
              <a:gd name="T72" fmla="*/ 2537 w 9810"/>
              <a:gd name="T73" fmla="*/ 1159 h 13920"/>
              <a:gd name="T74" fmla="*/ 2677 w 9810"/>
              <a:gd name="T75" fmla="*/ 1176 h 13920"/>
              <a:gd name="T76" fmla="*/ 2797 w 9810"/>
              <a:gd name="T77" fmla="*/ 1225 h 13920"/>
              <a:gd name="T78" fmla="*/ 2898 w 9810"/>
              <a:gd name="T79" fmla="*/ 1300 h 13920"/>
              <a:gd name="T80" fmla="*/ 2980 w 9810"/>
              <a:gd name="T81" fmla="*/ 1397 h 13920"/>
              <a:gd name="T82" fmla="*/ 3042 w 9810"/>
              <a:gd name="T83" fmla="*/ 1510 h 13920"/>
              <a:gd name="T84" fmla="*/ 3086 w 9810"/>
              <a:gd name="T85" fmla="*/ 1635 h 13920"/>
              <a:gd name="T86" fmla="*/ 3113 w 9810"/>
              <a:gd name="T87" fmla="*/ 1767 h 13920"/>
              <a:gd name="T88" fmla="*/ 3121 w 9810"/>
              <a:gd name="T89" fmla="*/ 1901 h 13920"/>
              <a:gd name="T90" fmla="*/ 3111 w 9810"/>
              <a:gd name="T91" fmla="*/ 2043 h 13920"/>
              <a:gd name="T92" fmla="*/ 3082 w 9810"/>
              <a:gd name="T93" fmla="*/ 2180 h 13920"/>
              <a:gd name="T94" fmla="*/ 3035 w 9810"/>
              <a:gd name="T95" fmla="*/ 2308 h 13920"/>
              <a:gd name="T96" fmla="*/ 2971 w 9810"/>
              <a:gd name="T97" fmla="*/ 2423 h 13920"/>
              <a:gd name="T98" fmla="*/ 2888 w 9810"/>
              <a:gd name="T99" fmla="*/ 2521 h 13920"/>
              <a:gd name="T100" fmla="*/ 2788 w 9810"/>
              <a:gd name="T101" fmla="*/ 2596 h 13920"/>
              <a:gd name="T102" fmla="*/ 2671 w 9810"/>
              <a:gd name="T103" fmla="*/ 2644 h 13920"/>
              <a:gd name="T104" fmla="*/ 2537 w 9810"/>
              <a:gd name="T105" fmla="*/ 2661 h 13920"/>
              <a:gd name="T106" fmla="*/ 1597 w 9810"/>
              <a:gd name="T107" fmla="*/ 1159 h 13920"/>
              <a:gd name="T108" fmla="*/ 1842 w 9810"/>
              <a:gd name="T109" fmla="*/ 1159 h 13920"/>
              <a:gd name="T110" fmla="*/ 2184 w 9810"/>
              <a:gd name="T111" fmla="*/ 1159 h 13920"/>
              <a:gd name="T112" fmla="*/ 2467 w 9810"/>
              <a:gd name="T113" fmla="*/ 1159 h 13920"/>
              <a:gd name="T114" fmla="*/ 2266 w 9810"/>
              <a:gd name="T115" fmla="*/ 7419 h 13920"/>
              <a:gd name="T116" fmla="*/ 4293 w 9810"/>
              <a:gd name="T117" fmla="*/ 11412 h 13920"/>
              <a:gd name="T118" fmla="*/ 4270 w 9810"/>
              <a:gd name="T119" fmla="*/ 6260 h 1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10" h="13920">
                <a:moveTo>
                  <a:pt x="9810" y="13920"/>
                </a:moveTo>
                <a:lnTo>
                  <a:pt x="9810" y="12671"/>
                </a:lnTo>
                <a:lnTo>
                  <a:pt x="0" y="12671"/>
                </a:lnTo>
                <a:lnTo>
                  <a:pt x="0" y="13920"/>
                </a:lnTo>
                <a:lnTo>
                  <a:pt x="9810" y="13920"/>
                </a:lnTo>
                <a:close/>
                <a:moveTo>
                  <a:pt x="8353" y="11412"/>
                </a:moveTo>
                <a:lnTo>
                  <a:pt x="9710" y="11412"/>
                </a:lnTo>
                <a:lnTo>
                  <a:pt x="9710" y="6260"/>
                </a:lnTo>
                <a:lnTo>
                  <a:pt x="8353" y="6260"/>
                </a:lnTo>
                <a:lnTo>
                  <a:pt x="8353" y="8207"/>
                </a:lnTo>
                <a:lnTo>
                  <a:pt x="6700" y="8207"/>
                </a:lnTo>
                <a:lnTo>
                  <a:pt x="6700" y="6260"/>
                </a:lnTo>
                <a:lnTo>
                  <a:pt x="5343" y="6260"/>
                </a:lnTo>
                <a:lnTo>
                  <a:pt x="5343" y="11412"/>
                </a:lnTo>
                <a:lnTo>
                  <a:pt x="6700" y="11412"/>
                </a:lnTo>
                <a:lnTo>
                  <a:pt x="6700" y="9464"/>
                </a:lnTo>
                <a:lnTo>
                  <a:pt x="8353" y="9464"/>
                </a:lnTo>
                <a:lnTo>
                  <a:pt x="8353" y="11412"/>
                </a:lnTo>
                <a:close/>
                <a:moveTo>
                  <a:pt x="8353" y="5152"/>
                </a:moveTo>
                <a:lnTo>
                  <a:pt x="9710" y="5152"/>
                </a:lnTo>
                <a:lnTo>
                  <a:pt x="9710" y="0"/>
                </a:lnTo>
                <a:lnTo>
                  <a:pt x="8353" y="0"/>
                </a:lnTo>
                <a:lnTo>
                  <a:pt x="8353" y="1946"/>
                </a:lnTo>
                <a:lnTo>
                  <a:pt x="6700" y="1946"/>
                </a:lnTo>
                <a:lnTo>
                  <a:pt x="6700" y="0"/>
                </a:lnTo>
                <a:lnTo>
                  <a:pt x="5343" y="0"/>
                </a:lnTo>
                <a:lnTo>
                  <a:pt x="5343" y="5152"/>
                </a:lnTo>
                <a:lnTo>
                  <a:pt x="6700" y="5152"/>
                </a:lnTo>
                <a:lnTo>
                  <a:pt x="6700" y="3204"/>
                </a:lnTo>
                <a:lnTo>
                  <a:pt x="8353" y="3204"/>
                </a:lnTo>
                <a:lnTo>
                  <a:pt x="8353" y="5152"/>
                </a:lnTo>
                <a:close/>
                <a:moveTo>
                  <a:pt x="4428" y="1919"/>
                </a:moveTo>
                <a:lnTo>
                  <a:pt x="4428" y="1861"/>
                </a:lnTo>
                <a:lnTo>
                  <a:pt x="4425" y="1802"/>
                </a:lnTo>
                <a:lnTo>
                  <a:pt x="4421" y="1745"/>
                </a:lnTo>
                <a:lnTo>
                  <a:pt x="4416" y="1687"/>
                </a:lnTo>
                <a:lnTo>
                  <a:pt x="4409" y="1630"/>
                </a:lnTo>
                <a:lnTo>
                  <a:pt x="4401" y="1573"/>
                </a:lnTo>
                <a:lnTo>
                  <a:pt x="4392" y="1517"/>
                </a:lnTo>
                <a:lnTo>
                  <a:pt x="4381" y="1461"/>
                </a:lnTo>
                <a:lnTo>
                  <a:pt x="4367" y="1406"/>
                </a:lnTo>
                <a:lnTo>
                  <a:pt x="4354" y="1352"/>
                </a:lnTo>
                <a:lnTo>
                  <a:pt x="4339" y="1298"/>
                </a:lnTo>
                <a:lnTo>
                  <a:pt x="4321" y="1245"/>
                </a:lnTo>
                <a:lnTo>
                  <a:pt x="4303" y="1193"/>
                </a:lnTo>
                <a:lnTo>
                  <a:pt x="4284" y="1141"/>
                </a:lnTo>
                <a:lnTo>
                  <a:pt x="4263" y="1090"/>
                </a:lnTo>
                <a:lnTo>
                  <a:pt x="4241" y="1039"/>
                </a:lnTo>
                <a:lnTo>
                  <a:pt x="4221" y="1000"/>
                </a:lnTo>
                <a:lnTo>
                  <a:pt x="4202" y="960"/>
                </a:lnTo>
                <a:lnTo>
                  <a:pt x="4181" y="922"/>
                </a:lnTo>
                <a:lnTo>
                  <a:pt x="4160" y="884"/>
                </a:lnTo>
                <a:lnTo>
                  <a:pt x="4138" y="846"/>
                </a:lnTo>
                <a:lnTo>
                  <a:pt x="4114" y="810"/>
                </a:lnTo>
                <a:lnTo>
                  <a:pt x="4090" y="773"/>
                </a:lnTo>
                <a:lnTo>
                  <a:pt x="4065" y="738"/>
                </a:lnTo>
                <a:lnTo>
                  <a:pt x="4040" y="703"/>
                </a:lnTo>
                <a:lnTo>
                  <a:pt x="4013" y="668"/>
                </a:lnTo>
                <a:lnTo>
                  <a:pt x="3986" y="635"/>
                </a:lnTo>
                <a:lnTo>
                  <a:pt x="3958" y="602"/>
                </a:lnTo>
                <a:lnTo>
                  <a:pt x="3926" y="565"/>
                </a:lnTo>
                <a:lnTo>
                  <a:pt x="3892" y="530"/>
                </a:lnTo>
                <a:lnTo>
                  <a:pt x="3857" y="496"/>
                </a:lnTo>
                <a:lnTo>
                  <a:pt x="3823" y="463"/>
                </a:lnTo>
                <a:lnTo>
                  <a:pt x="3787" y="431"/>
                </a:lnTo>
                <a:lnTo>
                  <a:pt x="3750" y="401"/>
                </a:lnTo>
                <a:lnTo>
                  <a:pt x="3712" y="371"/>
                </a:lnTo>
                <a:lnTo>
                  <a:pt x="3675" y="342"/>
                </a:lnTo>
                <a:lnTo>
                  <a:pt x="3636" y="315"/>
                </a:lnTo>
                <a:lnTo>
                  <a:pt x="3596" y="289"/>
                </a:lnTo>
                <a:lnTo>
                  <a:pt x="3555" y="264"/>
                </a:lnTo>
                <a:lnTo>
                  <a:pt x="3513" y="239"/>
                </a:lnTo>
                <a:lnTo>
                  <a:pt x="3472" y="217"/>
                </a:lnTo>
                <a:lnTo>
                  <a:pt x="3429" y="195"/>
                </a:lnTo>
                <a:lnTo>
                  <a:pt x="3386" y="174"/>
                </a:lnTo>
                <a:lnTo>
                  <a:pt x="3341" y="154"/>
                </a:lnTo>
                <a:lnTo>
                  <a:pt x="3296" y="136"/>
                </a:lnTo>
                <a:lnTo>
                  <a:pt x="3250" y="119"/>
                </a:lnTo>
                <a:lnTo>
                  <a:pt x="3204" y="103"/>
                </a:lnTo>
                <a:lnTo>
                  <a:pt x="3157" y="88"/>
                </a:lnTo>
                <a:lnTo>
                  <a:pt x="3110" y="74"/>
                </a:lnTo>
                <a:lnTo>
                  <a:pt x="3062" y="61"/>
                </a:lnTo>
                <a:lnTo>
                  <a:pt x="3013" y="50"/>
                </a:lnTo>
                <a:lnTo>
                  <a:pt x="2963" y="39"/>
                </a:lnTo>
                <a:lnTo>
                  <a:pt x="2913" y="30"/>
                </a:lnTo>
                <a:lnTo>
                  <a:pt x="2862" y="22"/>
                </a:lnTo>
                <a:lnTo>
                  <a:pt x="2811" y="16"/>
                </a:lnTo>
                <a:lnTo>
                  <a:pt x="2759" y="10"/>
                </a:lnTo>
                <a:lnTo>
                  <a:pt x="2706" y="6"/>
                </a:lnTo>
                <a:lnTo>
                  <a:pt x="2652" y="3"/>
                </a:lnTo>
                <a:lnTo>
                  <a:pt x="2598" y="1"/>
                </a:lnTo>
                <a:lnTo>
                  <a:pt x="2544" y="0"/>
                </a:lnTo>
                <a:lnTo>
                  <a:pt x="233" y="0"/>
                </a:lnTo>
                <a:lnTo>
                  <a:pt x="233" y="5152"/>
                </a:lnTo>
                <a:lnTo>
                  <a:pt x="1559" y="5152"/>
                </a:lnTo>
                <a:lnTo>
                  <a:pt x="1559" y="3827"/>
                </a:lnTo>
                <a:lnTo>
                  <a:pt x="2544" y="3827"/>
                </a:lnTo>
                <a:lnTo>
                  <a:pt x="2602" y="3827"/>
                </a:lnTo>
                <a:lnTo>
                  <a:pt x="2662" y="3824"/>
                </a:lnTo>
                <a:lnTo>
                  <a:pt x="2720" y="3820"/>
                </a:lnTo>
                <a:lnTo>
                  <a:pt x="2779" y="3814"/>
                </a:lnTo>
                <a:lnTo>
                  <a:pt x="2837" y="3807"/>
                </a:lnTo>
                <a:lnTo>
                  <a:pt x="2895" y="3798"/>
                </a:lnTo>
                <a:lnTo>
                  <a:pt x="2954" y="3787"/>
                </a:lnTo>
                <a:lnTo>
                  <a:pt x="3013" y="3774"/>
                </a:lnTo>
                <a:lnTo>
                  <a:pt x="3070" y="3760"/>
                </a:lnTo>
                <a:lnTo>
                  <a:pt x="3127" y="3744"/>
                </a:lnTo>
                <a:lnTo>
                  <a:pt x="3184" y="3726"/>
                </a:lnTo>
                <a:lnTo>
                  <a:pt x="3241" y="3707"/>
                </a:lnTo>
                <a:lnTo>
                  <a:pt x="3269" y="3696"/>
                </a:lnTo>
                <a:lnTo>
                  <a:pt x="3296" y="3686"/>
                </a:lnTo>
                <a:lnTo>
                  <a:pt x="3325" y="3674"/>
                </a:lnTo>
                <a:lnTo>
                  <a:pt x="3352" y="3662"/>
                </a:lnTo>
                <a:lnTo>
                  <a:pt x="3406" y="3638"/>
                </a:lnTo>
                <a:lnTo>
                  <a:pt x="3460" y="3611"/>
                </a:lnTo>
                <a:lnTo>
                  <a:pt x="3511" y="3584"/>
                </a:lnTo>
                <a:lnTo>
                  <a:pt x="3561" y="3556"/>
                </a:lnTo>
                <a:lnTo>
                  <a:pt x="3610" y="3526"/>
                </a:lnTo>
                <a:lnTo>
                  <a:pt x="3659" y="3494"/>
                </a:lnTo>
                <a:lnTo>
                  <a:pt x="3706" y="3461"/>
                </a:lnTo>
                <a:lnTo>
                  <a:pt x="3752" y="3426"/>
                </a:lnTo>
                <a:lnTo>
                  <a:pt x="3797" y="3389"/>
                </a:lnTo>
                <a:lnTo>
                  <a:pt x="3842" y="3351"/>
                </a:lnTo>
                <a:lnTo>
                  <a:pt x="3885" y="3311"/>
                </a:lnTo>
                <a:lnTo>
                  <a:pt x="3927" y="3269"/>
                </a:lnTo>
                <a:lnTo>
                  <a:pt x="3966" y="3226"/>
                </a:lnTo>
                <a:lnTo>
                  <a:pt x="4006" y="3181"/>
                </a:lnTo>
                <a:lnTo>
                  <a:pt x="4044" y="3134"/>
                </a:lnTo>
                <a:lnTo>
                  <a:pt x="4080" y="3086"/>
                </a:lnTo>
                <a:lnTo>
                  <a:pt x="4115" y="3036"/>
                </a:lnTo>
                <a:lnTo>
                  <a:pt x="4148" y="2984"/>
                </a:lnTo>
                <a:lnTo>
                  <a:pt x="4180" y="2931"/>
                </a:lnTo>
                <a:lnTo>
                  <a:pt x="4210" y="2875"/>
                </a:lnTo>
                <a:lnTo>
                  <a:pt x="4239" y="2819"/>
                </a:lnTo>
                <a:lnTo>
                  <a:pt x="4265" y="2760"/>
                </a:lnTo>
                <a:lnTo>
                  <a:pt x="4290" y="2700"/>
                </a:lnTo>
                <a:lnTo>
                  <a:pt x="4313" y="2638"/>
                </a:lnTo>
                <a:lnTo>
                  <a:pt x="4334" y="2574"/>
                </a:lnTo>
                <a:lnTo>
                  <a:pt x="4353" y="2508"/>
                </a:lnTo>
                <a:lnTo>
                  <a:pt x="4369" y="2441"/>
                </a:lnTo>
                <a:lnTo>
                  <a:pt x="4385" y="2372"/>
                </a:lnTo>
                <a:lnTo>
                  <a:pt x="4398" y="2301"/>
                </a:lnTo>
                <a:lnTo>
                  <a:pt x="4408" y="2228"/>
                </a:lnTo>
                <a:lnTo>
                  <a:pt x="4416" y="2154"/>
                </a:lnTo>
                <a:lnTo>
                  <a:pt x="4422" y="2078"/>
                </a:lnTo>
                <a:lnTo>
                  <a:pt x="4427" y="2000"/>
                </a:lnTo>
                <a:lnTo>
                  <a:pt x="4428" y="1919"/>
                </a:lnTo>
                <a:close/>
                <a:moveTo>
                  <a:pt x="2537" y="1159"/>
                </a:moveTo>
                <a:lnTo>
                  <a:pt x="2574" y="1160"/>
                </a:lnTo>
                <a:lnTo>
                  <a:pt x="2610" y="1163"/>
                </a:lnTo>
                <a:lnTo>
                  <a:pt x="2644" y="1169"/>
                </a:lnTo>
                <a:lnTo>
                  <a:pt x="2677" y="1176"/>
                </a:lnTo>
                <a:lnTo>
                  <a:pt x="2710" y="1186"/>
                </a:lnTo>
                <a:lnTo>
                  <a:pt x="2740" y="1197"/>
                </a:lnTo>
                <a:lnTo>
                  <a:pt x="2769" y="1210"/>
                </a:lnTo>
                <a:lnTo>
                  <a:pt x="2797" y="1225"/>
                </a:lnTo>
                <a:lnTo>
                  <a:pt x="2825" y="1242"/>
                </a:lnTo>
                <a:lnTo>
                  <a:pt x="2850" y="1260"/>
                </a:lnTo>
                <a:lnTo>
                  <a:pt x="2875" y="1279"/>
                </a:lnTo>
                <a:lnTo>
                  <a:pt x="2898" y="1300"/>
                </a:lnTo>
                <a:lnTo>
                  <a:pt x="2920" y="1323"/>
                </a:lnTo>
                <a:lnTo>
                  <a:pt x="2941" y="1346"/>
                </a:lnTo>
                <a:lnTo>
                  <a:pt x="2961" y="1371"/>
                </a:lnTo>
                <a:lnTo>
                  <a:pt x="2980" y="1397"/>
                </a:lnTo>
                <a:lnTo>
                  <a:pt x="2997" y="1424"/>
                </a:lnTo>
                <a:lnTo>
                  <a:pt x="3014" y="1452"/>
                </a:lnTo>
                <a:lnTo>
                  <a:pt x="3028" y="1481"/>
                </a:lnTo>
                <a:lnTo>
                  <a:pt x="3042" y="1510"/>
                </a:lnTo>
                <a:lnTo>
                  <a:pt x="3054" y="1541"/>
                </a:lnTo>
                <a:lnTo>
                  <a:pt x="3067" y="1572"/>
                </a:lnTo>
                <a:lnTo>
                  <a:pt x="3077" y="1603"/>
                </a:lnTo>
                <a:lnTo>
                  <a:pt x="3086" y="1635"/>
                </a:lnTo>
                <a:lnTo>
                  <a:pt x="3094" y="1668"/>
                </a:lnTo>
                <a:lnTo>
                  <a:pt x="3101" y="1701"/>
                </a:lnTo>
                <a:lnTo>
                  <a:pt x="3107" y="1734"/>
                </a:lnTo>
                <a:lnTo>
                  <a:pt x="3113" y="1767"/>
                </a:lnTo>
                <a:lnTo>
                  <a:pt x="3116" y="1801"/>
                </a:lnTo>
                <a:lnTo>
                  <a:pt x="3119" y="1834"/>
                </a:lnTo>
                <a:lnTo>
                  <a:pt x="3120" y="1868"/>
                </a:lnTo>
                <a:lnTo>
                  <a:pt x="3121" y="1901"/>
                </a:lnTo>
                <a:lnTo>
                  <a:pt x="3120" y="1937"/>
                </a:lnTo>
                <a:lnTo>
                  <a:pt x="3118" y="1973"/>
                </a:lnTo>
                <a:lnTo>
                  <a:pt x="3115" y="2008"/>
                </a:lnTo>
                <a:lnTo>
                  <a:pt x="3111" y="2043"/>
                </a:lnTo>
                <a:lnTo>
                  <a:pt x="3104" y="2078"/>
                </a:lnTo>
                <a:lnTo>
                  <a:pt x="3098" y="2112"/>
                </a:lnTo>
                <a:lnTo>
                  <a:pt x="3091" y="2146"/>
                </a:lnTo>
                <a:lnTo>
                  <a:pt x="3082" y="2180"/>
                </a:lnTo>
                <a:lnTo>
                  <a:pt x="3072" y="2213"/>
                </a:lnTo>
                <a:lnTo>
                  <a:pt x="3061" y="2245"/>
                </a:lnTo>
                <a:lnTo>
                  <a:pt x="3048" y="2277"/>
                </a:lnTo>
                <a:lnTo>
                  <a:pt x="3035" y="2308"/>
                </a:lnTo>
                <a:lnTo>
                  <a:pt x="3021" y="2338"/>
                </a:lnTo>
                <a:lnTo>
                  <a:pt x="3005" y="2368"/>
                </a:lnTo>
                <a:lnTo>
                  <a:pt x="2988" y="2396"/>
                </a:lnTo>
                <a:lnTo>
                  <a:pt x="2971" y="2423"/>
                </a:lnTo>
                <a:lnTo>
                  <a:pt x="2951" y="2449"/>
                </a:lnTo>
                <a:lnTo>
                  <a:pt x="2932" y="2474"/>
                </a:lnTo>
                <a:lnTo>
                  <a:pt x="2911" y="2498"/>
                </a:lnTo>
                <a:lnTo>
                  <a:pt x="2888" y="2521"/>
                </a:lnTo>
                <a:lnTo>
                  <a:pt x="2865" y="2542"/>
                </a:lnTo>
                <a:lnTo>
                  <a:pt x="2840" y="2561"/>
                </a:lnTo>
                <a:lnTo>
                  <a:pt x="2815" y="2579"/>
                </a:lnTo>
                <a:lnTo>
                  <a:pt x="2788" y="2596"/>
                </a:lnTo>
                <a:lnTo>
                  <a:pt x="2761" y="2611"/>
                </a:lnTo>
                <a:lnTo>
                  <a:pt x="2732" y="2624"/>
                </a:lnTo>
                <a:lnTo>
                  <a:pt x="2702" y="2635"/>
                </a:lnTo>
                <a:lnTo>
                  <a:pt x="2671" y="2644"/>
                </a:lnTo>
                <a:lnTo>
                  <a:pt x="2639" y="2652"/>
                </a:lnTo>
                <a:lnTo>
                  <a:pt x="2607" y="2657"/>
                </a:lnTo>
                <a:lnTo>
                  <a:pt x="2572" y="2660"/>
                </a:lnTo>
                <a:lnTo>
                  <a:pt x="2537" y="2661"/>
                </a:lnTo>
                <a:lnTo>
                  <a:pt x="1559" y="2661"/>
                </a:lnTo>
                <a:lnTo>
                  <a:pt x="1559" y="1159"/>
                </a:lnTo>
                <a:lnTo>
                  <a:pt x="1569" y="1159"/>
                </a:lnTo>
                <a:lnTo>
                  <a:pt x="1597" y="1159"/>
                </a:lnTo>
                <a:lnTo>
                  <a:pt x="1640" y="1159"/>
                </a:lnTo>
                <a:lnTo>
                  <a:pt x="1698" y="1159"/>
                </a:lnTo>
                <a:lnTo>
                  <a:pt x="1766" y="1159"/>
                </a:lnTo>
                <a:lnTo>
                  <a:pt x="1842" y="1159"/>
                </a:lnTo>
                <a:lnTo>
                  <a:pt x="1925" y="1159"/>
                </a:lnTo>
                <a:lnTo>
                  <a:pt x="2011" y="1159"/>
                </a:lnTo>
                <a:lnTo>
                  <a:pt x="2099" y="1159"/>
                </a:lnTo>
                <a:lnTo>
                  <a:pt x="2184" y="1159"/>
                </a:lnTo>
                <a:lnTo>
                  <a:pt x="2267" y="1159"/>
                </a:lnTo>
                <a:lnTo>
                  <a:pt x="2342" y="1159"/>
                </a:lnTo>
                <a:lnTo>
                  <a:pt x="2410" y="1159"/>
                </a:lnTo>
                <a:lnTo>
                  <a:pt x="2467" y="1159"/>
                </a:lnTo>
                <a:lnTo>
                  <a:pt x="2510" y="1159"/>
                </a:lnTo>
                <a:lnTo>
                  <a:pt x="2537" y="1159"/>
                </a:lnTo>
                <a:close/>
                <a:moveTo>
                  <a:pt x="230" y="7419"/>
                </a:moveTo>
                <a:lnTo>
                  <a:pt x="2266" y="7419"/>
                </a:lnTo>
                <a:lnTo>
                  <a:pt x="2256" y="7436"/>
                </a:lnTo>
                <a:lnTo>
                  <a:pt x="99" y="11227"/>
                </a:lnTo>
                <a:lnTo>
                  <a:pt x="99" y="11412"/>
                </a:lnTo>
                <a:lnTo>
                  <a:pt x="4293" y="11412"/>
                </a:lnTo>
                <a:lnTo>
                  <a:pt x="4293" y="10253"/>
                </a:lnTo>
                <a:lnTo>
                  <a:pt x="2096" y="10253"/>
                </a:lnTo>
                <a:lnTo>
                  <a:pt x="4270" y="6445"/>
                </a:lnTo>
                <a:lnTo>
                  <a:pt x="4270" y="6260"/>
                </a:lnTo>
                <a:lnTo>
                  <a:pt x="230" y="6260"/>
                </a:lnTo>
                <a:lnTo>
                  <a:pt x="230" y="74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Tree>
    <p:extLst>
      <p:ext uri="{BB962C8B-B14F-4D97-AF65-F5344CB8AC3E}">
        <p14:creationId xmlns:p14="http://schemas.microsoft.com/office/powerpoint/2010/main" val="2732555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1" r:id="rId4"/>
    <p:sldLayoutId id="2147483660" r:id="rId5"/>
    <p:sldLayoutId id="2147483656" r:id="rId6"/>
    <p:sldLayoutId id="2147483664" r:id="rId7"/>
    <p:sldLayoutId id="2147483650" r:id="rId8"/>
    <p:sldLayoutId id="2147483665" r:id="rId9"/>
    <p:sldLayoutId id="2147483657" r:id="rId10"/>
    <p:sldLayoutId id="2147483662" r:id="rId11"/>
    <p:sldLayoutId id="2147483663" r:id="rId12"/>
    <p:sldLayoutId id="2147483654" r:id="rId13"/>
    <p:sldLayoutId id="2147483655" r:id="rId14"/>
    <p:sldLayoutId id="2147483666" r:id="rId15"/>
  </p:sldLayoutIdLst>
  <p:hf hdr="0" dt="0"/>
  <p:txStyles>
    <p:titleStyle>
      <a:lvl1pPr algn="l" defTabSz="914400" rtl="0" eaLnBrk="1" latinLnBrk="0" hangingPunct="1">
        <a:lnSpc>
          <a:spcPts val="4300"/>
        </a:lnSpc>
        <a:spcBef>
          <a:spcPct val="0"/>
        </a:spcBef>
        <a:buNone/>
        <a:defRPr sz="3800" kern="1200">
          <a:solidFill>
            <a:schemeClr val="tx1"/>
          </a:solidFill>
          <a:latin typeface="+mj-lt"/>
          <a:ea typeface="+mj-ea"/>
          <a:cs typeface="+mj-cs"/>
        </a:defRPr>
      </a:lvl1pPr>
    </p:titleStyle>
    <p:bodyStyle>
      <a:lvl1pPr marL="27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1pPr>
      <a:lvl2pPr marL="54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2pPr>
      <a:lvl3pPr marL="81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3pPr>
      <a:lvl4pPr marL="108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4pPr>
      <a:lvl5pPr marL="1350000" indent="-270000" algn="l" defTabSz="914400" rtl="0" eaLnBrk="1" latinLnBrk="0" hangingPunct="1">
        <a:lnSpc>
          <a:spcPct val="112000"/>
        </a:lnSpc>
        <a:spcBef>
          <a:spcPts val="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69880" y="2420690"/>
            <a:ext cx="11449049" cy="2304454"/>
          </a:xfrm>
        </p:spPr>
        <p:txBody>
          <a:bodyPr/>
          <a:lstStyle/>
          <a:p>
            <a:r>
              <a:rPr lang="de-CH" sz="2400" i="1" dirty="0"/>
              <a:t>3. Februar 2020: Buchs</a:t>
            </a:r>
            <a:br>
              <a:rPr lang="de-CH" sz="2400" i="1" dirty="0"/>
            </a:br>
            <a:br>
              <a:rPr lang="de-CH" sz="2400" i="1" dirty="0"/>
            </a:br>
            <a:r>
              <a:rPr lang="de-CH" dirty="0"/>
              <a:t>Kompetent für die Zukunft.</a:t>
            </a:r>
            <a:br>
              <a:rPr lang="de-CH" dirty="0"/>
            </a:br>
            <a:r>
              <a:rPr lang="de-CH" sz="2800" dirty="0"/>
              <a:t>Unterwegs mit dem Lehrplan 21 ins 21. Jahrhundert. </a:t>
            </a:r>
            <a:br>
              <a:rPr lang="de-CH" sz="2800" dirty="0"/>
            </a:br>
            <a:br>
              <a:rPr lang="de-CH" sz="2800" dirty="0"/>
            </a:br>
            <a:br>
              <a:rPr lang="de-CH" sz="2400" dirty="0"/>
            </a:br>
            <a:br>
              <a:rPr lang="de-CH" dirty="0"/>
            </a:br>
            <a:endParaRPr lang="de-CH" sz="2400" i="1" dirty="0"/>
          </a:p>
        </p:txBody>
      </p:sp>
      <p:sp>
        <p:nvSpPr>
          <p:cNvPr id="5" name="Untertitel 4"/>
          <p:cNvSpPr>
            <a:spLocks noGrp="1"/>
          </p:cNvSpPr>
          <p:nvPr>
            <p:ph type="subTitle" idx="1"/>
          </p:nvPr>
        </p:nvSpPr>
        <p:spPr>
          <a:xfrm>
            <a:off x="373063" y="5120878"/>
            <a:ext cx="11449049" cy="1044426"/>
          </a:xfrm>
        </p:spPr>
        <p:txBody>
          <a:bodyPr/>
          <a:lstStyle/>
          <a:p>
            <a:r>
              <a:rPr lang="de-CH" dirty="0"/>
              <a:t>Rolf Gollob</a:t>
            </a:r>
          </a:p>
          <a:p>
            <a:r>
              <a:rPr lang="de-CH" dirty="0"/>
              <a:t>Abteilung IPE, PH Zürich</a:t>
            </a:r>
          </a:p>
          <a:p>
            <a:r>
              <a:rPr lang="de-CH" dirty="0"/>
              <a:t>rolf.gollob@phzh.ch</a:t>
            </a:r>
          </a:p>
        </p:txBody>
      </p:sp>
    </p:spTree>
    <p:extLst>
      <p:ext uri="{BB962C8B-B14F-4D97-AF65-F5344CB8AC3E}">
        <p14:creationId xmlns:p14="http://schemas.microsoft.com/office/powerpoint/2010/main" val="9165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985019" y="6473277"/>
            <a:ext cx="6948773" cy="268288"/>
          </a:xfrm>
        </p:spPr>
        <p:txBody>
          <a:bodyPr/>
          <a:lstStyle/>
          <a:p>
            <a:r>
              <a:rPr lang="de-DE"/>
              <a:t>rolf.gollob@phzh.ch_Februar 2020</a:t>
            </a:r>
            <a:endParaRPr lang="de-CH"/>
          </a:p>
        </p:txBody>
      </p:sp>
      <p:sp>
        <p:nvSpPr>
          <p:cNvPr id="3" name="Foliennummernplatzhalter 2"/>
          <p:cNvSpPr>
            <a:spLocks noGrp="1"/>
          </p:cNvSpPr>
          <p:nvPr>
            <p:ph type="sldNum" sz="quarter" idx="12"/>
          </p:nvPr>
        </p:nvSpPr>
        <p:spPr/>
        <p:txBody>
          <a:bodyPr/>
          <a:lstStyle/>
          <a:p>
            <a:fld id="{890034D7-1A9A-4FC0-B9F3-31EBDF69BA6A}" type="slidenum">
              <a:rPr lang="de-CH" smtClean="0"/>
              <a:t>10</a:t>
            </a:fld>
            <a:endParaRPr lang="de-CH"/>
          </a:p>
        </p:txBody>
      </p:sp>
      <p:sp>
        <p:nvSpPr>
          <p:cNvPr id="10" name="Textfeld 9"/>
          <p:cNvSpPr txBox="1"/>
          <p:nvPr/>
        </p:nvSpPr>
        <p:spPr>
          <a:xfrm>
            <a:off x="336947" y="5445224"/>
            <a:ext cx="4392488" cy="719066"/>
          </a:xfrm>
          <a:prstGeom prst="rect">
            <a:avLst/>
          </a:prstGeom>
          <a:noFill/>
        </p:spPr>
        <p:txBody>
          <a:bodyPr wrap="none" lIns="0" tIns="0" rIns="0" bIns="0" rtlCol="0">
            <a:noAutofit/>
          </a:bodyPr>
          <a:lstStyle/>
          <a:p>
            <a:pPr>
              <a:lnSpc>
                <a:spcPct val="112000"/>
              </a:lnSpc>
            </a:pPr>
            <a:r>
              <a:rPr lang="de-DE" sz="2200" dirty="0"/>
              <a:t>Claude </a:t>
            </a:r>
            <a:r>
              <a:rPr lang="de-DE" sz="2200" dirty="0" err="1"/>
              <a:t>Lévi-Strauss</a:t>
            </a:r>
            <a:r>
              <a:rPr lang="de-DE" sz="2200" dirty="0"/>
              <a:t> (1908 – 2009)</a:t>
            </a:r>
          </a:p>
          <a:p>
            <a:pPr>
              <a:lnSpc>
                <a:spcPct val="112000"/>
              </a:lnSpc>
            </a:pPr>
            <a:r>
              <a:rPr lang="de-DE" sz="2200" dirty="0"/>
              <a:t>Brasilien 1930/Frankreich 2008</a:t>
            </a:r>
          </a:p>
        </p:txBody>
      </p:sp>
      <p:pic>
        <p:nvPicPr>
          <p:cNvPr id="11" name="Bild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3192" y="1029095"/>
            <a:ext cx="6372708" cy="4235196"/>
          </a:xfrm>
          <a:prstGeom prst="rect">
            <a:avLst/>
          </a:prstGeom>
        </p:spPr>
      </p:pic>
      <p:pic>
        <p:nvPicPr>
          <p:cNvPr id="9" name="Bild 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
          <a:stretch/>
        </p:blipFill>
        <p:spPr>
          <a:xfrm>
            <a:off x="8905900" y="2888757"/>
            <a:ext cx="2160000" cy="2916000"/>
          </a:xfrm>
          <a:prstGeom prst="rect">
            <a:avLst/>
          </a:prstGeom>
        </p:spPr>
      </p:pic>
      <p:sp>
        <p:nvSpPr>
          <p:cNvPr id="4" name="Rechteck 3">
            <a:extLst>
              <a:ext uri="{FF2B5EF4-FFF2-40B4-BE49-F238E27FC236}">
                <a16:creationId xmlns:a16="http://schemas.microsoft.com/office/drawing/2014/main" id="{1EE729C0-CCA4-4CF2-9E04-55AFCAC39612}"/>
              </a:ext>
            </a:extLst>
          </p:cNvPr>
          <p:cNvSpPr/>
          <p:nvPr/>
        </p:nvSpPr>
        <p:spPr>
          <a:xfrm>
            <a:off x="615266" y="332656"/>
            <a:ext cx="7043005" cy="646331"/>
          </a:xfrm>
          <a:prstGeom prst="rect">
            <a:avLst/>
          </a:prstGeom>
        </p:spPr>
        <p:txBody>
          <a:bodyPr wrap="square">
            <a:spAutoFit/>
          </a:bodyPr>
          <a:lstStyle/>
          <a:p>
            <a:r>
              <a:rPr lang="de-CH" sz="3600" dirty="0"/>
              <a:t>Kalte und heisse Optionen…</a:t>
            </a:r>
          </a:p>
        </p:txBody>
      </p:sp>
    </p:spTree>
    <p:extLst>
      <p:ext uri="{BB962C8B-B14F-4D97-AF65-F5344CB8AC3E}">
        <p14:creationId xmlns:p14="http://schemas.microsoft.com/office/powerpoint/2010/main" val="12306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A6F98F6-438D-48E3-90B5-90C6CA688F96}"/>
              </a:ext>
            </a:extLst>
          </p:cNvPr>
          <p:cNvSpPr>
            <a:spLocks noGrp="1"/>
          </p:cNvSpPr>
          <p:nvPr>
            <p:ph type="ftr" sz="quarter" idx="11"/>
          </p:nvPr>
        </p:nvSpPr>
        <p:spPr/>
        <p:txBody>
          <a:bodyPr/>
          <a:lstStyle/>
          <a:p>
            <a:r>
              <a:rPr lang="de-DE"/>
              <a:t>rolf.gollob@phzh.ch_Februar 2020</a:t>
            </a:r>
            <a:endParaRPr lang="de-CH"/>
          </a:p>
        </p:txBody>
      </p:sp>
      <p:sp>
        <p:nvSpPr>
          <p:cNvPr id="3" name="Foliennummernplatzhalter 2">
            <a:extLst>
              <a:ext uri="{FF2B5EF4-FFF2-40B4-BE49-F238E27FC236}">
                <a16:creationId xmlns:a16="http://schemas.microsoft.com/office/drawing/2014/main" id="{4E48C3C3-7C3E-4320-9751-8F7F8DCB590C}"/>
              </a:ext>
            </a:extLst>
          </p:cNvPr>
          <p:cNvSpPr>
            <a:spLocks noGrp="1"/>
          </p:cNvSpPr>
          <p:nvPr>
            <p:ph type="sldNum" sz="quarter" idx="12"/>
          </p:nvPr>
        </p:nvSpPr>
        <p:spPr/>
        <p:txBody>
          <a:bodyPr/>
          <a:lstStyle/>
          <a:p>
            <a:fld id="{890034D7-1A9A-4FC0-B9F3-31EBDF69BA6A}" type="slidenum">
              <a:rPr lang="de-CH" smtClean="0"/>
              <a:t>11</a:t>
            </a:fld>
            <a:endParaRPr lang="de-CH"/>
          </a:p>
        </p:txBody>
      </p:sp>
      <p:pic>
        <p:nvPicPr>
          <p:cNvPr id="4" name="Grafik 3">
            <a:extLst>
              <a:ext uri="{FF2B5EF4-FFF2-40B4-BE49-F238E27FC236}">
                <a16:creationId xmlns:a16="http://schemas.microsoft.com/office/drawing/2014/main" id="{8B692FD8-18A9-4F04-8CD2-36DD538005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994" y="404664"/>
            <a:ext cx="5376597" cy="3024336"/>
          </a:xfrm>
          <a:prstGeom prst="rect">
            <a:avLst/>
          </a:prstGeom>
        </p:spPr>
      </p:pic>
      <p:pic>
        <p:nvPicPr>
          <p:cNvPr id="5" name="Bild 3">
            <a:extLst>
              <a:ext uri="{FF2B5EF4-FFF2-40B4-BE49-F238E27FC236}">
                <a16:creationId xmlns:a16="http://schemas.microsoft.com/office/drawing/2014/main" id="{A625B17F-E6C3-4895-8B96-83F8D96FB1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7"/>
          <a:stretch/>
        </p:blipFill>
        <p:spPr>
          <a:xfrm>
            <a:off x="3937347" y="566906"/>
            <a:ext cx="7446160" cy="5724188"/>
          </a:xfrm>
          <a:prstGeom prst="rect">
            <a:avLst/>
          </a:prstGeom>
        </p:spPr>
      </p:pic>
    </p:spTree>
    <p:extLst>
      <p:ext uri="{BB962C8B-B14F-4D97-AF65-F5344CB8AC3E}">
        <p14:creationId xmlns:p14="http://schemas.microsoft.com/office/powerpoint/2010/main" val="28948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rolf.gollob@phzh.ch_Februar 2020</a:t>
            </a:r>
            <a:endParaRPr lang="de-CH"/>
          </a:p>
        </p:txBody>
      </p:sp>
      <p:sp>
        <p:nvSpPr>
          <p:cNvPr id="3" name="Foliennummernplatzhalter 2"/>
          <p:cNvSpPr>
            <a:spLocks noGrp="1"/>
          </p:cNvSpPr>
          <p:nvPr>
            <p:ph type="sldNum" sz="quarter" idx="12"/>
          </p:nvPr>
        </p:nvSpPr>
        <p:spPr/>
        <p:txBody>
          <a:bodyPr/>
          <a:lstStyle/>
          <a:p>
            <a:fld id="{890034D7-1A9A-4FC0-B9F3-31EBDF69BA6A}" type="slidenum">
              <a:rPr lang="de-CH" smtClean="0"/>
              <a:t>12</a:t>
            </a:fld>
            <a:endParaRPr lang="de-CH"/>
          </a:p>
        </p:txBody>
      </p:sp>
      <p:pic>
        <p:nvPicPr>
          <p:cNvPr id="4" name="Bi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7468" y="621288"/>
            <a:ext cx="7480519" cy="5400000"/>
          </a:xfrm>
          <a:prstGeom prst="rect">
            <a:avLst/>
          </a:prstGeom>
        </p:spPr>
      </p:pic>
    </p:spTree>
    <p:extLst>
      <p:ext uri="{BB962C8B-B14F-4D97-AF65-F5344CB8AC3E}">
        <p14:creationId xmlns:p14="http://schemas.microsoft.com/office/powerpoint/2010/main" val="99673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6DA2CF2-97B1-4DC8-B80A-F32F2C74C560}"/>
              </a:ext>
            </a:extLst>
          </p:cNvPr>
          <p:cNvSpPr>
            <a:spLocks noGrp="1"/>
          </p:cNvSpPr>
          <p:nvPr>
            <p:ph type="ftr" sz="quarter" idx="11"/>
          </p:nvPr>
        </p:nvSpPr>
        <p:spPr/>
        <p:txBody>
          <a:bodyPr/>
          <a:lstStyle/>
          <a:p>
            <a:r>
              <a:rPr lang="de-DE"/>
              <a:t>rolf.gollob@phzh.ch_Februar 2020</a:t>
            </a:r>
            <a:endParaRPr lang="de-CH"/>
          </a:p>
        </p:txBody>
      </p:sp>
      <p:sp>
        <p:nvSpPr>
          <p:cNvPr id="3" name="Foliennummernplatzhalter 2">
            <a:extLst>
              <a:ext uri="{FF2B5EF4-FFF2-40B4-BE49-F238E27FC236}">
                <a16:creationId xmlns:a16="http://schemas.microsoft.com/office/drawing/2014/main" id="{6D7EE7D3-BA5D-4F6E-B5AE-AFF3ED73610B}"/>
              </a:ext>
            </a:extLst>
          </p:cNvPr>
          <p:cNvSpPr>
            <a:spLocks noGrp="1"/>
          </p:cNvSpPr>
          <p:nvPr>
            <p:ph type="sldNum" sz="quarter" idx="12"/>
          </p:nvPr>
        </p:nvSpPr>
        <p:spPr/>
        <p:txBody>
          <a:bodyPr/>
          <a:lstStyle/>
          <a:p>
            <a:fld id="{890034D7-1A9A-4FC0-B9F3-31EBDF69BA6A}" type="slidenum">
              <a:rPr lang="de-CH" smtClean="0"/>
              <a:t>13</a:t>
            </a:fld>
            <a:endParaRPr lang="de-CH"/>
          </a:p>
        </p:txBody>
      </p:sp>
      <p:sp>
        <p:nvSpPr>
          <p:cNvPr id="4" name="Textfeld 3">
            <a:extLst>
              <a:ext uri="{FF2B5EF4-FFF2-40B4-BE49-F238E27FC236}">
                <a16:creationId xmlns:a16="http://schemas.microsoft.com/office/drawing/2014/main" id="{D69BC5C2-D9EB-4976-8FE3-137C3FEAFA54}"/>
              </a:ext>
            </a:extLst>
          </p:cNvPr>
          <p:cNvSpPr txBox="1"/>
          <p:nvPr/>
        </p:nvSpPr>
        <p:spPr>
          <a:xfrm>
            <a:off x="1777107" y="1772816"/>
            <a:ext cx="7200800" cy="2592288"/>
          </a:xfrm>
          <a:prstGeom prst="rect">
            <a:avLst/>
          </a:prstGeom>
          <a:noFill/>
        </p:spPr>
        <p:txBody>
          <a:bodyPr wrap="none" lIns="0" tIns="0" rIns="0" bIns="0" rtlCol="0">
            <a:noAutofit/>
          </a:bodyPr>
          <a:lstStyle/>
          <a:p>
            <a:pPr>
              <a:lnSpc>
                <a:spcPct val="112000"/>
              </a:lnSpc>
            </a:pPr>
            <a:r>
              <a:rPr lang="de-CH" sz="3600" dirty="0"/>
              <a:t>Neues lernen - oder untergehen...</a:t>
            </a:r>
            <a:endParaRPr lang="en-GB" sz="3600" dirty="0" err="1"/>
          </a:p>
        </p:txBody>
      </p:sp>
    </p:spTree>
    <p:extLst>
      <p:ext uri="{BB962C8B-B14F-4D97-AF65-F5344CB8AC3E}">
        <p14:creationId xmlns:p14="http://schemas.microsoft.com/office/powerpoint/2010/main" val="188715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rolf.gollob@phzh.ch_Februar 2020</a:t>
            </a:r>
            <a:endParaRPr lang="de-CH"/>
          </a:p>
        </p:txBody>
      </p:sp>
      <p:sp>
        <p:nvSpPr>
          <p:cNvPr id="3" name="Foliennummernplatzhalter 2"/>
          <p:cNvSpPr>
            <a:spLocks noGrp="1"/>
          </p:cNvSpPr>
          <p:nvPr>
            <p:ph type="sldNum" sz="quarter" idx="12"/>
          </p:nvPr>
        </p:nvSpPr>
        <p:spPr/>
        <p:txBody>
          <a:bodyPr/>
          <a:lstStyle/>
          <a:p>
            <a:fld id="{890034D7-1A9A-4FC0-B9F3-31EBDF69BA6A}" type="slidenum">
              <a:rPr lang="de-CH" smtClean="0"/>
              <a:t>14</a:t>
            </a:fld>
            <a:endParaRPr lang="de-CH"/>
          </a:p>
        </p:txBody>
      </p:sp>
      <p:pic>
        <p:nvPicPr>
          <p:cNvPr id="4" name="Bi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5187" y="836712"/>
            <a:ext cx="9596250" cy="5400000"/>
          </a:xfrm>
          <a:prstGeom prst="rect">
            <a:avLst/>
          </a:prstGeom>
        </p:spPr>
      </p:pic>
    </p:spTree>
    <p:extLst>
      <p:ext uri="{BB962C8B-B14F-4D97-AF65-F5344CB8AC3E}">
        <p14:creationId xmlns:p14="http://schemas.microsoft.com/office/powerpoint/2010/main" val="188104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Ausbildung Winzer/in</a:t>
            </a:r>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de-DE" sz="2000" dirty="0"/>
              <a:t>Die Lehre dauert drei Jahre. </a:t>
            </a:r>
          </a:p>
          <a:p>
            <a:pPr marL="0" indent="0" fontAlgn="base">
              <a:buNone/>
            </a:pPr>
            <a:endParaRPr lang="de-DE" sz="2000" dirty="0"/>
          </a:p>
          <a:p>
            <a:pPr fontAlgn="base"/>
            <a:r>
              <a:rPr lang="de-DE" sz="2000" dirty="0"/>
              <a:t>Zusatzlehre (2 Jahre) als Weintechnologe/in oder Obstfachfrau / Obstfachmann</a:t>
            </a:r>
          </a:p>
          <a:p>
            <a:pPr fontAlgn="base"/>
            <a:r>
              <a:rPr lang="de-DE" sz="2000" dirty="0"/>
              <a:t>Berufsprüfung (</a:t>
            </a:r>
            <a:r>
              <a:rPr lang="de-DE" sz="2000" dirty="0" err="1"/>
              <a:t>Eidg</a:t>
            </a:r>
            <a:r>
              <a:rPr lang="de-DE" sz="2000" dirty="0"/>
              <a:t>. Fachausweis)</a:t>
            </a:r>
          </a:p>
          <a:p>
            <a:pPr fontAlgn="base"/>
            <a:r>
              <a:rPr lang="de-DE" sz="2000" dirty="0"/>
              <a:t>Höhere Fachprüfung (Meisterprüfung) zum Winzer/in mit Meisterdiplom.</a:t>
            </a:r>
          </a:p>
          <a:p>
            <a:pPr fontAlgn="base"/>
            <a:r>
              <a:rPr lang="de-DE" sz="2000" dirty="0"/>
              <a:t>Höhere Fachschule Weinbautechniker (3 Jahre, berufsbegleitend)</a:t>
            </a:r>
          </a:p>
          <a:p>
            <a:pPr fontAlgn="base"/>
            <a:r>
              <a:rPr lang="de-DE" sz="2000" dirty="0"/>
              <a:t>Landwirtschaftliche Berufsmittelschule - Voraussetzung für ein Studium an einer Fachhochschule.</a:t>
            </a:r>
          </a:p>
          <a:p>
            <a:pPr fontAlgn="base"/>
            <a:r>
              <a:rPr lang="de-DE" sz="2000" dirty="0"/>
              <a:t>Studium an der ZHAW Life </a:t>
            </a:r>
            <a:r>
              <a:rPr lang="de-DE" sz="2000" dirty="0" err="1"/>
              <a:t>Sciences</a:t>
            </a:r>
            <a:r>
              <a:rPr lang="de-DE" sz="2000" dirty="0"/>
              <a:t> und Facility Management in Wädenswil oder </a:t>
            </a:r>
            <a:r>
              <a:rPr lang="de-DE" sz="2000" dirty="0" err="1"/>
              <a:t>Changins</a:t>
            </a:r>
            <a:r>
              <a:rPr lang="de-DE" sz="2000" dirty="0"/>
              <a:t> (VD) mit Abschluss als Bachelor </a:t>
            </a:r>
            <a:r>
              <a:rPr lang="de-DE" sz="2000" dirty="0" err="1"/>
              <a:t>of</a:t>
            </a:r>
            <a:r>
              <a:rPr lang="de-DE" sz="2000" dirty="0"/>
              <a:t> Science ZFH in Umweltingenieurwesen, Vertiefung Hortikultur.</a:t>
            </a:r>
          </a:p>
        </p:txBody>
      </p:sp>
      <p:sp>
        <p:nvSpPr>
          <p:cNvPr id="4" name="Fußzeilenplatzhalter 3"/>
          <p:cNvSpPr>
            <a:spLocks noGrp="1"/>
          </p:cNvSpPr>
          <p:nvPr>
            <p:ph type="ftr" sz="quarter" idx="11"/>
          </p:nvPr>
        </p:nvSpPr>
        <p:spPr>
          <a:xfrm>
            <a:off x="985019" y="6319044"/>
            <a:ext cx="6948773" cy="268288"/>
          </a:xfrm>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15</a:t>
            </a:fld>
            <a:endParaRPr lang="de-CH"/>
          </a:p>
        </p:txBody>
      </p:sp>
    </p:spTree>
    <p:extLst>
      <p:ext uri="{BB962C8B-B14F-4D97-AF65-F5344CB8AC3E}">
        <p14:creationId xmlns:p14="http://schemas.microsoft.com/office/powerpoint/2010/main" val="68510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Kalte und heisse Optionen gemäss Lévi-Strauss:</a:t>
            </a:r>
            <a:endParaRPr lang="de-DE" dirty="0"/>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16</a:t>
            </a:fld>
            <a:endParaRPr lang="de-CH"/>
          </a:p>
        </p:txBody>
      </p:sp>
      <p:sp>
        <p:nvSpPr>
          <p:cNvPr id="6" name="Inhaltsplatzhalter 5"/>
          <p:cNvSpPr>
            <a:spLocks noGrp="1"/>
          </p:cNvSpPr>
          <p:nvPr>
            <p:ph idx="1"/>
          </p:nvPr>
        </p:nvSpPr>
        <p:spPr>
          <a:xfrm>
            <a:off x="373063" y="1916832"/>
            <a:ext cx="11449050" cy="3003066"/>
          </a:xfrm>
          <a:prstGeom prst="rect">
            <a:avLst/>
          </a:prstGeom>
        </p:spPr>
        <p:txBody>
          <a:bodyPr wrap="square">
            <a:spAutoFit/>
          </a:bodyPr>
          <a:lstStyle/>
          <a:p>
            <a:pPr marL="0" indent="0">
              <a:buNone/>
            </a:pPr>
            <a:r>
              <a:rPr lang="de-CH" b="1" dirty="0">
                <a:latin typeface="Arial" charset="0"/>
              </a:rPr>
              <a:t>Kalte oder heisse Gesellschaften: </a:t>
            </a:r>
            <a:r>
              <a:rPr lang="de-CH" dirty="0">
                <a:latin typeface="Arial" charset="0"/>
              </a:rPr>
              <a:t> </a:t>
            </a:r>
          </a:p>
          <a:p>
            <a:pPr marL="0" indent="0">
              <a:buNone/>
            </a:pPr>
            <a:r>
              <a:rPr lang="de-CH" dirty="0">
                <a:latin typeface="Arial" charset="0"/>
              </a:rPr>
              <a:t>Wie gross ist die Notwendigkeit und Bereitschaft zum Wandel? </a:t>
            </a:r>
          </a:p>
          <a:p>
            <a:pPr marL="0" indent="0">
              <a:buNone/>
            </a:pPr>
            <a:endParaRPr lang="de-CH" dirty="0">
              <a:latin typeface="Arial" charset="0"/>
            </a:endParaRPr>
          </a:p>
          <a:p>
            <a:pPr marL="0" indent="0">
              <a:buNone/>
            </a:pPr>
            <a:endParaRPr lang="de-CH" dirty="0">
              <a:latin typeface="Arial" charset="0"/>
            </a:endParaRPr>
          </a:p>
          <a:p>
            <a:pPr marL="0" indent="0">
              <a:buNone/>
            </a:pPr>
            <a:r>
              <a:rPr lang="de-CH" dirty="0">
                <a:latin typeface="Arial" charset="0"/>
              </a:rPr>
              <a:t>Je </a:t>
            </a:r>
            <a:r>
              <a:rPr lang="de-CH" i="1" dirty="0">
                <a:latin typeface="Arial" charset="0"/>
              </a:rPr>
              <a:t>kälter</a:t>
            </a:r>
            <a:r>
              <a:rPr lang="de-CH" dirty="0">
                <a:latin typeface="Arial" charset="0"/>
              </a:rPr>
              <a:t> eine Gesellschaft:  traditionelle Kulturmerkmale unverändert bewahren</a:t>
            </a:r>
          </a:p>
          <a:p>
            <a:pPr marL="0" indent="0">
              <a:buNone/>
            </a:pPr>
            <a:endParaRPr lang="de-CH" dirty="0">
              <a:latin typeface="Arial" charset="0"/>
            </a:endParaRPr>
          </a:p>
          <a:p>
            <a:pPr marL="0" indent="0">
              <a:buNone/>
            </a:pPr>
            <a:r>
              <a:rPr lang="de-CH" dirty="0">
                <a:latin typeface="Arial" charset="0"/>
              </a:rPr>
              <a:t>Je </a:t>
            </a:r>
            <a:r>
              <a:rPr lang="de-CH" i="1" dirty="0">
                <a:latin typeface="Arial" charset="0"/>
              </a:rPr>
              <a:t>heisser</a:t>
            </a:r>
            <a:r>
              <a:rPr lang="de-CH" dirty="0">
                <a:latin typeface="Arial" charset="0"/>
              </a:rPr>
              <a:t> eine Gesellschaft: Antrieb zu tiefgreifender und schneller Modernisierung</a:t>
            </a:r>
          </a:p>
          <a:p>
            <a:pPr marL="0" indent="0">
              <a:buNone/>
            </a:pPr>
            <a:endParaRPr lang="de-CH" dirty="0"/>
          </a:p>
        </p:txBody>
      </p:sp>
    </p:spTree>
    <p:extLst>
      <p:ext uri="{BB962C8B-B14F-4D97-AF65-F5344CB8AC3E}">
        <p14:creationId xmlns:p14="http://schemas.microsoft.com/office/powerpoint/2010/main" val="24365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Wann lernt eine (heisse) Gesellschaft?</a:t>
            </a:r>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de-DE" sz="2800" dirty="0"/>
              <a:t>Menschen lernen, wenn sie müssen.</a:t>
            </a:r>
          </a:p>
          <a:p>
            <a:pPr marL="0" indent="0" fontAlgn="base">
              <a:buNone/>
            </a:pPr>
            <a:endParaRPr lang="de-DE" sz="2800" dirty="0"/>
          </a:p>
          <a:p>
            <a:pPr marL="0" indent="0" fontAlgn="base">
              <a:buNone/>
            </a:pPr>
            <a:r>
              <a:rPr lang="de-DE" sz="2800" dirty="0"/>
              <a:t>Sputnik Schock: 4. Oktober 1957</a:t>
            </a:r>
          </a:p>
          <a:p>
            <a:pPr marL="0" indent="0" fontAlgn="base">
              <a:buNone/>
            </a:pPr>
            <a:r>
              <a:rPr lang="de-DE" sz="2800" dirty="0"/>
              <a:t>Pisa Schock: 4. Dezember 2001</a:t>
            </a:r>
          </a:p>
          <a:p>
            <a:pPr marL="0" indent="0" fontAlgn="base">
              <a:buNone/>
            </a:pPr>
            <a:endParaRPr lang="de-DE" sz="2800" dirty="0"/>
          </a:p>
        </p:txBody>
      </p:sp>
      <p:sp>
        <p:nvSpPr>
          <p:cNvPr id="4" name="Fußzeilenplatzhalter 3"/>
          <p:cNvSpPr>
            <a:spLocks noGrp="1"/>
          </p:cNvSpPr>
          <p:nvPr>
            <p:ph type="ftr" sz="quarter" idx="11"/>
          </p:nvPr>
        </p:nvSpPr>
        <p:spPr>
          <a:xfrm>
            <a:off x="985019" y="6319044"/>
            <a:ext cx="6948773" cy="268288"/>
          </a:xfrm>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17</a:t>
            </a:fld>
            <a:endParaRPr lang="de-CH"/>
          </a:p>
        </p:txBody>
      </p:sp>
    </p:spTree>
    <p:extLst>
      <p:ext uri="{BB962C8B-B14F-4D97-AF65-F5344CB8AC3E}">
        <p14:creationId xmlns:p14="http://schemas.microsoft.com/office/powerpoint/2010/main" val="1137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CH" dirty="0"/>
              <a:t>Die Folgen des Schocks:</a:t>
            </a:r>
          </a:p>
        </p:txBody>
      </p:sp>
      <p:sp>
        <p:nvSpPr>
          <p:cNvPr id="3" name="Fußzeilenplatzhalter 2"/>
          <p:cNvSpPr>
            <a:spLocks noGrp="1"/>
          </p:cNvSpPr>
          <p:nvPr>
            <p:ph type="ftr" sz="quarter" idx="11"/>
          </p:nvPr>
        </p:nvSpPr>
        <p:spPr/>
        <p:txBody>
          <a:bodyPr/>
          <a:lstStyle/>
          <a:p>
            <a:r>
              <a:rPr lang="de-CH">
                <a:solidFill>
                  <a:srgbClr val="00234B"/>
                </a:solidFill>
              </a:rPr>
              <a:t>rolf.gollob@phzh.ch_Februar 2020</a:t>
            </a:r>
          </a:p>
        </p:txBody>
      </p:sp>
      <p:sp>
        <p:nvSpPr>
          <p:cNvPr id="4" name="Foliennummernplatzhalter 3"/>
          <p:cNvSpPr>
            <a:spLocks noGrp="1"/>
          </p:cNvSpPr>
          <p:nvPr>
            <p:ph type="sldNum" sz="quarter" idx="12"/>
          </p:nvPr>
        </p:nvSpPr>
        <p:spPr/>
        <p:txBody>
          <a:bodyPr/>
          <a:lstStyle/>
          <a:p>
            <a:fld id="{8807D9C1-36E4-4585-BAF6-840B299D45E1}" type="slidenum">
              <a:rPr lang="de-CH" smtClean="0">
                <a:solidFill>
                  <a:srgbClr val="00234B"/>
                </a:solidFill>
              </a:rPr>
              <a:pPr/>
              <a:t>18</a:t>
            </a:fld>
            <a:endParaRPr lang="de-CH">
              <a:solidFill>
                <a:srgbClr val="00234B"/>
              </a:solidFill>
            </a:endParaRPr>
          </a:p>
        </p:txBody>
      </p:sp>
      <p:sp>
        <p:nvSpPr>
          <p:cNvPr id="13" name="Rechteck 12"/>
          <p:cNvSpPr/>
          <p:nvPr/>
        </p:nvSpPr>
        <p:spPr>
          <a:xfrm>
            <a:off x="373063" y="1412776"/>
            <a:ext cx="11822112" cy="4524315"/>
          </a:xfrm>
          <a:prstGeom prst="rect">
            <a:avLst/>
          </a:prstGeom>
        </p:spPr>
        <p:txBody>
          <a:bodyPr wrap="square">
            <a:spAutoFit/>
          </a:bodyPr>
          <a:lstStyle/>
          <a:p>
            <a:r>
              <a:rPr lang="de-CH" sz="2400" dirty="0"/>
              <a:t>«Pisa 2001 </a:t>
            </a:r>
            <a:r>
              <a:rPr lang="de-CH" sz="2400" dirty="0">
                <a:latin typeface="Arial" pitchFamily="34" charset="0"/>
                <a:cs typeface="Arial" pitchFamily="34" charset="0"/>
              </a:rPr>
              <a:t>Dezember 2001» - Schweizer Schülerinnen und Schüler </a:t>
            </a:r>
            <a:r>
              <a:rPr lang="de-CH" sz="2400" b="1" dirty="0">
                <a:latin typeface="Arial" pitchFamily="34" charset="0"/>
                <a:cs typeface="Arial" pitchFamily="34" charset="0"/>
              </a:rPr>
              <a:t>unter</a:t>
            </a:r>
            <a:r>
              <a:rPr lang="de-CH" sz="2400" dirty="0">
                <a:latin typeface="Arial" pitchFamily="34" charset="0"/>
                <a:cs typeface="Arial" pitchFamily="34" charset="0"/>
              </a:rPr>
              <a:t> dem OECD-Durchschnitt. </a:t>
            </a:r>
          </a:p>
          <a:p>
            <a:endParaRPr lang="de-CH" sz="2400" dirty="0">
              <a:latin typeface="Arial" pitchFamily="34" charset="0"/>
              <a:cs typeface="Arial" pitchFamily="34" charset="0"/>
            </a:endParaRPr>
          </a:p>
          <a:p>
            <a:pPr marL="457200" indent="-457200">
              <a:buFontTx/>
              <a:buChar char="-"/>
            </a:pPr>
            <a:r>
              <a:rPr lang="de-DE" sz="2400" b="1" dirty="0">
                <a:latin typeface="Arial" pitchFamily="34" charset="0"/>
                <a:cs typeface="Arial" pitchFamily="34" charset="0"/>
              </a:rPr>
              <a:t>Traditionelle Unterrichtsformen </a:t>
            </a:r>
            <a:r>
              <a:rPr lang="de-DE" sz="2400" dirty="0" err="1">
                <a:latin typeface="Arial" pitchFamily="34" charset="0"/>
                <a:cs typeface="Arial" pitchFamily="34" charset="0"/>
              </a:rPr>
              <a:t>stossen</a:t>
            </a:r>
            <a:r>
              <a:rPr lang="de-DE" sz="2400" dirty="0">
                <a:latin typeface="Arial" pitchFamily="34" charset="0"/>
                <a:cs typeface="Arial" pitchFamily="34" charset="0"/>
              </a:rPr>
              <a:t> an ihre Grenzen.</a:t>
            </a:r>
          </a:p>
          <a:p>
            <a:pPr marL="457200" indent="-457200">
              <a:buFontTx/>
              <a:buChar char="-"/>
            </a:pPr>
            <a:r>
              <a:rPr lang="de-DE" sz="2400" dirty="0">
                <a:latin typeface="Arial" pitchFamily="34" charset="0"/>
                <a:cs typeface="Arial" pitchFamily="34" charset="0"/>
              </a:rPr>
              <a:t>Nach obligatorischer Schulzeit: </a:t>
            </a:r>
            <a:r>
              <a:rPr lang="de-DE" sz="2400" b="1" dirty="0">
                <a:latin typeface="Arial" pitchFamily="34" charset="0"/>
                <a:cs typeface="Arial" pitchFamily="34" charset="0"/>
              </a:rPr>
              <a:t>viel Wissen. Nur begrenzt anwendbar</a:t>
            </a:r>
            <a:r>
              <a:rPr lang="de-DE" sz="2400" dirty="0">
                <a:latin typeface="Arial" pitchFamily="34" charset="0"/>
                <a:cs typeface="Arial" pitchFamily="34" charset="0"/>
              </a:rPr>
              <a:t>. </a:t>
            </a:r>
          </a:p>
          <a:p>
            <a:pPr marL="457200" indent="-457200">
              <a:buFontTx/>
              <a:buChar char="-"/>
            </a:pPr>
            <a:r>
              <a:rPr lang="de-DE" sz="2400" b="1" dirty="0">
                <a:latin typeface="Arial" pitchFamily="34" charset="0"/>
                <a:cs typeface="Arial" pitchFamily="34" charset="0"/>
              </a:rPr>
              <a:t>Transfer</a:t>
            </a:r>
            <a:r>
              <a:rPr lang="de-DE" sz="2400" dirty="0">
                <a:latin typeface="Arial" pitchFamily="34" charset="0"/>
                <a:cs typeface="Arial" pitchFamily="34" charset="0"/>
              </a:rPr>
              <a:t> in die Berufswelt fällt schwer.</a:t>
            </a:r>
          </a:p>
          <a:p>
            <a:endParaRPr lang="de-DE" sz="2400" dirty="0">
              <a:latin typeface="Arial" pitchFamily="34" charset="0"/>
              <a:cs typeface="Arial" pitchFamily="34" charset="0"/>
            </a:endParaRPr>
          </a:p>
          <a:p>
            <a:r>
              <a:rPr lang="de-CH" sz="2400" dirty="0"/>
              <a:t>2006 Abstimmung über neuen </a:t>
            </a:r>
            <a:r>
              <a:rPr lang="de-CH" sz="2400" b="1" dirty="0"/>
              <a:t>Bildungsartikel</a:t>
            </a:r>
            <a:r>
              <a:rPr lang="de-CH" sz="2400" dirty="0"/>
              <a:t> in der Bundesverfassung.  Harmonisierung des Schweizer Volksschulsystems. Volk</a:t>
            </a:r>
            <a:r>
              <a:rPr lang="de-DE" sz="2400" dirty="0">
                <a:latin typeface="Arial" pitchFamily="34" charset="0"/>
                <a:cs typeface="Arial" pitchFamily="34" charset="0"/>
              </a:rPr>
              <a:t> und Stände stimmen mit 86% zu.</a:t>
            </a:r>
          </a:p>
          <a:p>
            <a:endParaRPr lang="de-DE" sz="2400" dirty="0">
              <a:latin typeface="Arial" pitchFamily="34" charset="0"/>
              <a:cs typeface="Arial" pitchFamily="34" charset="0"/>
            </a:endParaRPr>
          </a:p>
          <a:p>
            <a:r>
              <a:rPr lang="de-DE" sz="2400" dirty="0">
                <a:latin typeface="Arial" pitchFamily="34" charset="0"/>
                <a:cs typeface="Arial" pitchFamily="34" charset="0"/>
              </a:rPr>
              <a:t>Das wichtigstes </a:t>
            </a:r>
            <a:r>
              <a:rPr lang="de-DE" sz="2400" b="1" dirty="0">
                <a:latin typeface="Arial" pitchFamily="34" charset="0"/>
                <a:cs typeface="Arial" pitchFamily="34" charset="0"/>
              </a:rPr>
              <a:t>Harmonisierungsprojekt</a:t>
            </a:r>
            <a:r>
              <a:rPr lang="de-DE" sz="2400" dirty="0">
                <a:latin typeface="Arial" pitchFamily="34" charset="0"/>
                <a:cs typeface="Arial" pitchFamily="34" charset="0"/>
              </a:rPr>
              <a:t> Lehrplan 21: Lernen für diese Welt</a:t>
            </a:r>
          </a:p>
        </p:txBody>
      </p:sp>
    </p:spTree>
    <p:extLst>
      <p:ext uri="{BB962C8B-B14F-4D97-AF65-F5344CB8AC3E}">
        <p14:creationId xmlns:p14="http://schemas.microsoft.com/office/powerpoint/2010/main" val="20781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CH" dirty="0"/>
              <a:t>Die Folgen des Schocks:</a:t>
            </a:r>
          </a:p>
        </p:txBody>
      </p:sp>
      <p:sp>
        <p:nvSpPr>
          <p:cNvPr id="3" name="Fußzeilenplatzhalter 2"/>
          <p:cNvSpPr>
            <a:spLocks noGrp="1"/>
          </p:cNvSpPr>
          <p:nvPr>
            <p:ph type="ftr" sz="quarter" idx="11"/>
          </p:nvPr>
        </p:nvSpPr>
        <p:spPr/>
        <p:txBody>
          <a:bodyPr/>
          <a:lstStyle/>
          <a:p>
            <a:r>
              <a:rPr lang="de-CH">
                <a:solidFill>
                  <a:srgbClr val="00234B"/>
                </a:solidFill>
              </a:rPr>
              <a:t>rolf.gollob@phzh.ch_Februar 2020</a:t>
            </a:r>
          </a:p>
        </p:txBody>
      </p:sp>
      <p:sp>
        <p:nvSpPr>
          <p:cNvPr id="4" name="Foliennummernplatzhalter 3"/>
          <p:cNvSpPr>
            <a:spLocks noGrp="1"/>
          </p:cNvSpPr>
          <p:nvPr>
            <p:ph type="sldNum" sz="quarter" idx="12"/>
          </p:nvPr>
        </p:nvSpPr>
        <p:spPr/>
        <p:txBody>
          <a:bodyPr/>
          <a:lstStyle/>
          <a:p>
            <a:fld id="{8807D9C1-36E4-4585-BAF6-840B299D45E1}" type="slidenum">
              <a:rPr lang="de-CH" smtClean="0">
                <a:solidFill>
                  <a:srgbClr val="00234B"/>
                </a:solidFill>
              </a:rPr>
              <a:pPr/>
              <a:t>19</a:t>
            </a:fld>
            <a:endParaRPr lang="de-CH">
              <a:solidFill>
                <a:srgbClr val="00234B"/>
              </a:solidFill>
            </a:endParaRPr>
          </a:p>
        </p:txBody>
      </p:sp>
      <p:sp>
        <p:nvSpPr>
          <p:cNvPr id="13" name="Rechteck 12"/>
          <p:cNvSpPr/>
          <p:nvPr/>
        </p:nvSpPr>
        <p:spPr>
          <a:xfrm>
            <a:off x="373063" y="1412776"/>
            <a:ext cx="11822112" cy="3785652"/>
          </a:xfrm>
          <a:prstGeom prst="rect">
            <a:avLst/>
          </a:prstGeom>
        </p:spPr>
        <p:txBody>
          <a:bodyPr wrap="square">
            <a:spAutoFit/>
          </a:bodyPr>
          <a:lstStyle/>
          <a:p>
            <a:r>
              <a:rPr lang="de-CH" sz="2400" dirty="0"/>
              <a:t>Was soll im Lehrplan stehen?</a:t>
            </a:r>
          </a:p>
          <a:p>
            <a:r>
              <a:rPr lang="de-CH" sz="2400" dirty="0">
                <a:latin typeface="Arial" pitchFamily="34" charset="0"/>
                <a:cs typeface="Arial" pitchFamily="34" charset="0"/>
              </a:rPr>
              <a:t>Was ist (noch) nötig?</a:t>
            </a:r>
          </a:p>
          <a:p>
            <a:r>
              <a:rPr lang="de-CH" sz="2400" dirty="0">
                <a:latin typeface="Arial" pitchFamily="34" charset="0"/>
                <a:cs typeface="Arial" pitchFamily="34" charset="0"/>
              </a:rPr>
              <a:t>Was brauchen wir nicht mehr?</a:t>
            </a:r>
          </a:p>
          <a:p>
            <a:endParaRPr lang="de-CH" sz="2400" dirty="0">
              <a:latin typeface="Arial" pitchFamily="34" charset="0"/>
              <a:cs typeface="Arial" pitchFamily="34" charset="0"/>
            </a:endParaRPr>
          </a:p>
          <a:p>
            <a:endParaRPr lang="de-CH" sz="2400" dirty="0">
              <a:latin typeface="Arial" pitchFamily="34" charset="0"/>
              <a:cs typeface="Arial" pitchFamily="34" charset="0"/>
            </a:endParaRPr>
          </a:p>
          <a:p>
            <a:endParaRPr lang="de-CH" sz="2400" dirty="0">
              <a:latin typeface="Arial" pitchFamily="34" charset="0"/>
              <a:cs typeface="Arial" pitchFamily="34" charset="0"/>
            </a:endParaRPr>
          </a:p>
          <a:p>
            <a:r>
              <a:rPr lang="de-CH" sz="2400" dirty="0">
                <a:latin typeface="Arial" pitchFamily="34" charset="0"/>
                <a:cs typeface="Arial" pitchFamily="34" charset="0"/>
              </a:rPr>
              <a:t>Was ‘brauchen’ Kinder und Jugendliche, die in einer Innovations-Gesellschaft aufwachsen?</a:t>
            </a:r>
          </a:p>
          <a:p>
            <a:endParaRPr lang="de-CH" sz="2400" dirty="0">
              <a:latin typeface="Arial" pitchFamily="34" charset="0"/>
              <a:cs typeface="Arial" pitchFamily="34" charset="0"/>
            </a:endParaRPr>
          </a:p>
          <a:p>
            <a:r>
              <a:rPr lang="de-CH" sz="2400" dirty="0">
                <a:latin typeface="Arial" pitchFamily="34" charset="0"/>
                <a:cs typeface="Arial" pitchFamily="34" charset="0"/>
              </a:rPr>
              <a:t>Stricken zum Beispiel? So wie die Grossmutter?</a:t>
            </a:r>
            <a:endParaRPr lang="de-DE" sz="2400" dirty="0">
              <a:latin typeface="Arial" pitchFamily="34" charset="0"/>
              <a:cs typeface="Arial" pitchFamily="34" charset="0"/>
            </a:endParaRPr>
          </a:p>
        </p:txBody>
      </p:sp>
    </p:spTree>
    <p:extLst>
      <p:ext uri="{BB962C8B-B14F-4D97-AF65-F5344CB8AC3E}">
        <p14:creationId xmlns:p14="http://schemas.microsoft.com/office/powerpoint/2010/main" val="40276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600" dirty="0">
                <a:latin typeface="Calibri" panose="020F0502020204030204" pitchFamily="34" charset="0"/>
                <a:cs typeface="Calibri" panose="020F0502020204030204" pitchFamily="34" charset="0"/>
              </a:rPr>
              <a:t>Inhalt</a:t>
            </a:r>
          </a:p>
        </p:txBody>
      </p:sp>
      <p:sp>
        <p:nvSpPr>
          <p:cNvPr id="3" name="Inhaltsplatzhalter 2"/>
          <p:cNvSpPr>
            <a:spLocks noGrp="1"/>
          </p:cNvSpPr>
          <p:nvPr>
            <p:ph idx="1"/>
          </p:nvPr>
        </p:nvSpPr>
        <p:spPr/>
        <p:txBody>
          <a:bodyPr/>
          <a:lstStyle/>
          <a:p>
            <a:r>
              <a:rPr lang="de-CH" sz="2400" dirty="0">
                <a:latin typeface="Calibri" panose="020F0502020204030204" pitchFamily="34" charset="0"/>
                <a:cs typeface="Calibri" panose="020F0502020204030204" pitchFamily="34" charset="0"/>
              </a:rPr>
              <a:t>(M)Ein Bild der Schule.</a:t>
            </a:r>
          </a:p>
          <a:p>
            <a:r>
              <a:rPr lang="de-CH" sz="2400" dirty="0">
                <a:latin typeface="Calibri" panose="020F0502020204030204" pitchFamily="34" charset="0"/>
                <a:cs typeface="Calibri" panose="020F0502020204030204" pitchFamily="34" charset="0"/>
              </a:rPr>
              <a:t>Warum und wie lernen.</a:t>
            </a:r>
          </a:p>
          <a:p>
            <a:r>
              <a:rPr lang="de-CH" sz="2400" dirty="0">
                <a:latin typeface="Calibri" panose="020F0502020204030204" pitchFamily="34" charset="0"/>
                <a:cs typeface="Calibri" panose="020F0502020204030204" pitchFamily="34" charset="0"/>
              </a:rPr>
              <a:t>Optionen in unterschiedlichen Gesellschaften.</a:t>
            </a:r>
          </a:p>
          <a:p>
            <a:r>
              <a:rPr lang="de-CH" sz="2400" dirty="0">
                <a:latin typeface="Calibri" panose="020F0502020204030204" pitchFamily="34" charset="0"/>
                <a:cs typeface="Calibri" panose="020F0502020204030204" pitchFamily="34" charset="0"/>
              </a:rPr>
              <a:t>Kompetenzorientierung.</a:t>
            </a:r>
          </a:p>
          <a:p>
            <a:r>
              <a:rPr lang="de-CH" sz="2400">
                <a:latin typeface="Calibri" panose="020F0502020204030204" pitchFamily="34" charset="0"/>
                <a:cs typeface="Calibri" panose="020F0502020204030204" pitchFamily="34" charset="0"/>
              </a:rPr>
              <a:t>Kernsätze.</a:t>
            </a:r>
            <a:endParaRPr lang="de-CH" sz="2400" dirty="0">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a:p>
            <a:endParaRPr lang="de-CH" sz="2400"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r>
              <a:rPr lang="de-CH"/>
              <a:t>rolf.gollob@phzh.ch_Februar 2020</a:t>
            </a:r>
            <a:endParaRPr lang="de-CH" dirty="0"/>
          </a:p>
        </p:txBody>
      </p:sp>
      <p:sp>
        <p:nvSpPr>
          <p:cNvPr id="5" name="Foliennummernplatzhalter 4"/>
          <p:cNvSpPr>
            <a:spLocks noGrp="1"/>
          </p:cNvSpPr>
          <p:nvPr>
            <p:ph type="sldNum" sz="quarter" idx="12"/>
          </p:nvPr>
        </p:nvSpPr>
        <p:spPr/>
        <p:txBody>
          <a:bodyPr/>
          <a:lstStyle/>
          <a:p>
            <a:fld id="{890034D7-1A9A-4FC0-B9F3-31EBDF69BA6A}" type="slidenum">
              <a:rPr lang="de-CH" smtClean="0"/>
              <a:t>2</a:t>
            </a:fld>
            <a:endParaRPr lang="de-CH"/>
          </a:p>
        </p:txBody>
      </p:sp>
    </p:spTree>
    <p:extLst>
      <p:ext uri="{BB962C8B-B14F-4D97-AF65-F5344CB8AC3E}">
        <p14:creationId xmlns:p14="http://schemas.microsoft.com/office/powerpoint/2010/main" val="27021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C83A0-5F18-4165-B40E-D81084C68B27}"/>
              </a:ext>
            </a:extLst>
          </p:cNvPr>
          <p:cNvSpPr>
            <a:spLocks noGrp="1"/>
          </p:cNvSpPr>
          <p:nvPr>
            <p:ph type="title"/>
          </p:nvPr>
        </p:nvSpPr>
        <p:spPr/>
        <p:txBody>
          <a:bodyPr/>
          <a:lstStyle/>
          <a:p>
            <a:endParaRPr lang="de-CH"/>
          </a:p>
        </p:txBody>
      </p:sp>
      <p:pic>
        <p:nvPicPr>
          <p:cNvPr id="10" name="Inhaltsplatzhalter 9">
            <a:extLst>
              <a:ext uri="{FF2B5EF4-FFF2-40B4-BE49-F238E27FC236}">
                <a16:creationId xmlns:a16="http://schemas.microsoft.com/office/drawing/2014/main" id="{0864BB33-2C3B-4521-9C80-EBF49368E0E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62527" y="2462536"/>
            <a:ext cx="5832648" cy="4373120"/>
          </a:xfrm>
        </p:spPr>
      </p:pic>
      <p:sp>
        <p:nvSpPr>
          <p:cNvPr id="4" name="Fußzeilenplatzhalter 3">
            <a:extLst>
              <a:ext uri="{FF2B5EF4-FFF2-40B4-BE49-F238E27FC236}">
                <a16:creationId xmlns:a16="http://schemas.microsoft.com/office/drawing/2014/main" id="{85274E88-0FDD-4EA9-8FBA-F737DA3F61FA}"/>
              </a:ext>
            </a:extLst>
          </p:cNvPr>
          <p:cNvSpPr>
            <a:spLocks noGrp="1"/>
          </p:cNvSpPr>
          <p:nvPr>
            <p:ph type="ftr" sz="quarter" idx="11"/>
          </p:nvPr>
        </p:nvSpPr>
        <p:spPr/>
        <p:txBody>
          <a:bodyPr/>
          <a:lstStyle/>
          <a:p>
            <a:r>
              <a:rPr lang="de-DE"/>
              <a:t>rolf.gollob@phzh.ch_Februar 2020</a:t>
            </a:r>
            <a:endParaRPr lang="de-CH"/>
          </a:p>
        </p:txBody>
      </p:sp>
      <p:sp>
        <p:nvSpPr>
          <p:cNvPr id="5" name="Foliennummernplatzhalter 4">
            <a:extLst>
              <a:ext uri="{FF2B5EF4-FFF2-40B4-BE49-F238E27FC236}">
                <a16:creationId xmlns:a16="http://schemas.microsoft.com/office/drawing/2014/main" id="{2E93E1D7-D48B-4A39-B245-A65633DD6214}"/>
              </a:ext>
            </a:extLst>
          </p:cNvPr>
          <p:cNvSpPr>
            <a:spLocks noGrp="1"/>
          </p:cNvSpPr>
          <p:nvPr>
            <p:ph type="sldNum" sz="quarter" idx="12"/>
          </p:nvPr>
        </p:nvSpPr>
        <p:spPr/>
        <p:txBody>
          <a:bodyPr/>
          <a:lstStyle/>
          <a:p>
            <a:fld id="{890034D7-1A9A-4FC0-B9F3-31EBDF69BA6A}" type="slidenum">
              <a:rPr lang="de-CH" smtClean="0"/>
              <a:t>20</a:t>
            </a:fld>
            <a:endParaRPr lang="de-CH"/>
          </a:p>
        </p:txBody>
      </p:sp>
      <p:pic>
        <p:nvPicPr>
          <p:cNvPr id="8" name="Bildplatzhalter 7">
            <a:extLst>
              <a:ext uri="{FF2B5EF4-FFF2-40B4-BE49-F238E27FC236}">
                <a16:creationId xmlns:a16="http://schemas.microsoft.com/office/drawing/2014/main" id="{4CDB956C-4095-42C0-86FE-10ED412DADC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6385619" cy="3805087"/>
          </a:xfrm>
        </p:spPr>
      </p:pic>
    </p:spTree>
    <p:extLst>
      <p:ext uri="{BB962C8B-B14F-4D97-AF65-F5344CB8AC3E}">
        <p14:creationId xmlns:p14="http://schemas.microsoft.com/office/powerpoint/2010/main" val="40143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müssen wir lernen? Heute?</a:t>
            </a:r>
          </a:p>
        </p:txBody>
      </p:sp>
      <p:sp>
        <p:nvSpPr>
          <p:cNvPr id="3" name="Inhaltsplatzhalter 2"/>
          <p:cNvSpPr>
            <a:spLocks noGrp="1"/>
          </p:cNvSpPr>
          <p:nvPr>
            <p:ph idx="1"/>
          </p:nvPr>
        </p:nvSpPr>
        <p:spPr>
          <a:xfrm>
            <a:off x="373063" y="1844676"/>
            <a:ext cx="10765084" cy="4320628"/>
          </a:xfrm>
        </p:spPr>
        <p:txBody>
          <a:bodyPr/>
          <a:lstStyle/>
          <a:p>
            <a:pPr marL="540000" lvl="2" indent="0" fontAlgn="base">
              <a:buNone/>
            </a:pPr>
            <a:r>
              <a:rPr lang="de-CH" sz="2400" dirty="0"/>
              <a:t>Bereit sein für neue soziale, wirtschaftliche, persönliche Situationen: </a:t>
            </a:r>
          </a:p>
          <a:p>
            <a:pPr marL="540000" lvl="2" indent="0" fontAlgn="base">
              <a:buNone/>
            </a:pPr>
            <a:r>
              <a:rPr lang="de-CH" sz="2400" b="1" dirty="0"/>
              <a:t>Kompetent sein für eine unbekannte Zukunft.</a:t>
            </a:r>
          </a:p>
          <a:p>
            <a:pPr marL="0" indent="0" fontAlgn="base">
              <a:buNone/>
            </a:pP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de-DE"/>
              <a:t>rolf.gollob@phzh.ch_Februar 2020</a:t>
            </a:r>
            <a:endParaRPr lang="de-CH" dirty="0"/>
          </a:p>
        </p:txBody>
      </p:sp>
      <p:sp>
        <p:nvSpPr>
          <p:cNvPr id="5" name="Foliennummernplatzhalter 4"/>
          <p:cNvSpPr>
            <a:spLocks noGrp="1"/>
          </p:cNvSpPr>
          <p:nvPr>
            <p:ph type="sldNum" sz="quarter" idx="12"/>
          </p:nvPr>
        </p:nvSpPr>
        <p:spPr/>
        <p:txBody>
          <a:bodyPr/>
          <a:lstStyle/>
          <a:p>
            <a:fld id="{890034D7-1A9A-4FC0-B9F3-31EBDF69BA6A}" type="slidenum">
              <a:rPr lang="de-CH" smtClean="0"/>
              <a:t>21</a:t>
            </a:fld>
            <a:endParaRPr lang="de-CH"/>
          </a:p>
        </p:txBody>
      </p:sp>
    </p:spTree>
    <p:extLst>
      <p:ext uri="{BB962C8B-B14F-4D97-AF65-F5344CB8AC3E}">
        <p14:creationId xmlns:p14="http://schemas.microsoft.com/office/powerpoint/2010/main" val="13207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de-CH" sz="4400" b="1" dirty="0"/>
              <a:t>Kompetent sein …</a:t>
            </a:r>
          </a:p>
          <a:p>
            <a:pPr marL="0" indent="0" fontAlgn="base">
              <a:buNone/>
            </a:pPr>
            <a:endParaRPr lang="de-CH" sz="4400" b="1" dirty="0"/>
          </a:p>
          <a:p>
            <a:pPr marL="0" indent="0" fontAlgn="base">
              <a:buNone/>
            </a:pPr>
            <a:r>
              <a:rPr lang="de-CH" sz="4400" b="1" dirty="0"/>
              <a:t>…für eine unbekannte Zukunft.</a:t>
            </a:r>
          </a:p>
          <a:p>
            <a:pPr marL="0" indent="0" fontAlgn="base">
              <a:buNone/>
            </a:pPr>
            <a:endParaRPr lang="de-CH" sz="4400" b="1" dirty="0"/>
          </a:p>
          <a:p>
            <a:pPr marL="0" indent="0" fontAlgn="base">
              <a:buNone/>
            </a:pP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22</a:t>
            </a:fld>
            <a:endParaRPr lang="de-CH"/>
          </a:p>
        </p:txBody>
      </p:sp>
    </p:spTree>
    <p:extLst>
      <p:ext uri="{BB962C8B-B14F-4D97-AF65-F5344CB8AC3E}">
        <p14:creationId xmlns:p14="http://schemas.microsoft.com/office/powerpoint/2010/main" val="3272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Definition Kompetenz</a:t>
            </a:r>
          </a:p>
        </p:txBody>
      </p:sp>
      <p:sp>
        <p:nvSpPr>
          <p:cNvPr id="3" name="Inhaltsplatzhalter 2"/>
          <p:cNvSpPr>
            <a:spLocks noGrp="1"/>
          </p:cNvSpPr>
          <p:nvPr>
            <p:ph idx="1"/>
          </p:nvPr>
        </p:nvSpPr>
        <p:spPr>
          <a:xfrm>
            <a:off x="373063" y="1844676"/>
            <a:ext cx="10765084" cy="4320628"/>
          </a:xfrm>
        </p:spPr>
        <p:txBody>
          <a:bodyPr/>
          <a:lstStyle/>
          <a:p>
            <a:pPr marL="0" indent="0">
              <a:buNone/>
            </a:pPr>
            <a:r>
              <a:rPr lang="de-CH" sz="3200" dirty="0"/>
              <a:t>«Unter Kompetenzen versteht man die bei Individuen verfügbaren oder durch sie erlernbaren kognitiven Fähigkeiten und Fertigkeiten, um bestimmte Probleme zu lösen, sowie die damit verbundenen motivationalen, volitionalen und sozialen Bereitschaften und Fähigkeiten, um die Problemlösungen in variablen Situationen erfolgreich und verantwortungsvoll nutzen zu können.» (Franz Weinert, 2001)</a:t>
            </a:r>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23</a:t>
            </a:fld>
            <a:endParaRPr lang="de-CH"/>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4000" dirty="0"/>
              <a:t>Kompetenzen sind...</a:t>
            </a:r>
          </a:p>
        </p:txBody>
      </p:sp>
      <p:sp>
        <p:nvSpPr>
          <p:cNvPr id="3" name="Inhaltsplatzhalter 2"/>
          <p:cNvSpPr>
            <a:spLocks noGrp="1"/>
          </p:cNvSpPr>
          <p:nvPr>
            <p:ph idx="1"/>
          </p:nvPr>
        </p:nvSpPr>
        <p:spPr>
          <a:xfrm>
            <a:off x="373063" y="1844676"/>
            <a:ext cx="11557172" cy="4320628"/>
          </a:xfrm>
        </p:spPr>
        <p:txBody>
          <a:bodyPr/>
          <a:lstStyle/>
          <a:p>
            <a:pPr marL="0" indent="0">
              <a:lnSpc>
                <a:spcPct val="150000"/>
              </a:lnSpc>
              <a:buNone/>
            </a:pPr>
            <a:r>
              <a:rPr lang="de-CH" sz="2900" dirty="0"/>
              <a:t>... verfügbare oder erlernbare kognitive Fähigkeiten und Fertigkeiten, </a:t>
            </a:r>
          </a:p>
          <a:p>
            <a:pPr>
              <a:lnSpc>
                <a:spcPct val="150000"/>
              </a:lnSpc>
              <a:buFontTx/>
              <a:buChar char="-"/>
            </a:pPr>
            <a:r>
              <a:rPr lang="de-CH" sz="2900" dirty="0"/>
              <a:t>um bestimmte Probleme zu lösen, </a:t>
            </a:r>
          </a:p>
          <a:p>
            <a:pPr>
              <a:lnSpc>
                <a:spcPct val="150000"/>
              </a:lnSpc>
              <a:buFontTx/>
              <a:buChar char="-"/>
            </a:pPr>
            <a:r>
              <a:rPr lang="de-CH" sz="2900" dirty="0"/>
              <a:t>sowie die damit verbunden motivationalen, volitionalen und sozialen Bereitschaften und Fähigkeiten, </a:t>
            </a:r>
          </a:p>
          <a:p>
            <a:pPr>
              <a:lnSpc>
                <a:spcPct val="150000"/>
              </a:lnSpc>
              <a:buFontTx/>
              <a:buChar char="-"/>
            </a:pPr>
            <a:r>
              <a:rPr lang="de-CH" sz="2900" dirty="0"/>
              <a:t>um die Problemlösungen in variablen Situationen erfolgreich </a:t>
            </a:r>
          </a:p>
          <a:p>
            <a:pPr>
              <a:lnSpc>
                <a:spcPct val="150000"/>
              </a:lnSpc>
              <a:buFontTx/>
              <a:buChar char="-"/>
            </a:pPr>
            <a:r>
              <a:rPr lang="de-CH" sz="2900" dirty="0"/>
              <a:t>und verantwortungsvoll nutzen zu können.</a:t>
            </a:r>
            <a:endParaRPr lang="de-DE" sz="2900" dirty="0"/>
          </a:p>
          <a:p>
            <a:pPr>
              <a:buFontTx/>
              <a:buChar char="-"/>
            </a:pPr>
            <a:endParaRPr lang="de-CH" sz="2900" dirty="0"/>
          </a:p>
        </p:txBody>
      </p:sp>
      <p:sp>
        <p:nvSpPr>
          <p:cNvPr id="4" name="Fußzeilenplatzhalter 3"/>
          <p:cNvSpPr>
            <a:spLocks noGrp="1"/>
          </p:cNvSpPr>
          <p:nvPr>
            <p:ph type="ftr" sz="quarter" idx="11"/>
          </p:nvPr>
        </p:nvSpPr>
        <p:spPr/>
        <p:txBody>
          <a:bodyPr/>
          <a:lstStyle/>
          <a:p>
            <a:r>
              <a:rPr lang="de-DE"/>
              <a:t>rolf.gollob@phzh.ch_Februar 2020</a:t>
            </a:r>
            <a:endParaRPr lang="de-CH" dirty="0"/>
          </a:p>
        </p:txBody>
      </p:sp>
      <p:sp>
        <p:nvSpPr>
          <p:cNvPr id="5" name="Foliennummernplatzhalter 4"/>
          <p:cNvSpPr>
            <a:spLocks noGrp="1"/>
          </p:cNvSpPr>
          <p:nvPr>
            <p:ph type="sldNum" sz="quarter" idx="12"/>
          </p:nvPr>
        </p:nvSpPr>
        <p:spPr/>
        <p:txBody>
          <a:bodyPr/>
          <a:lstStyle/>
          <a:p>
            <a:fld id="{890034D7-1A9A-4FC0-B9F3-31EBDF69BA6A}" type="slidenum">
              <a:rPr lang="de-CH" smtClean="0"/>
              <a:t>24</a:t>
            </a:fld>
            <a:endParaRPr lang="de-CH"/>
          </a:p>
        </p:txBody>
      </p:sp>
    </p:spTree>
    <p:extLst>
      <p:ext uri="{BB962C8B-B14F-4D97-AF65-F5344CB8AC3E}">
        <p14:creationId xmlns:p14="http://schemas.microsoft.com/office/powerpoint/2010/main" val="7036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Kompetenzbegriff verständlich gemacht:</a:t>
            </a:r>
          </a:p>
        </p:txBody>
      </p:sp>
      <p:sp>
        <p:nvSpPr>
          <p:cNvPr id="3" name="Inhaltsplatzhalter 2"/>
          <p:cNvSpPr>
            <a:spLocks noGrp="1"/>
          </p:cNvSpPr>
          <p:nvPr>
            <p:ph idx="1"/>
          </p:nvPr>
        </p:nvSpPr>
        <p:spPr>
          <a:xfrm>
            <a:off x="373063" y="1844676"/>
            <a:ext cx="11629180" cy="4392636"/>
          </a:xfrm>
        </p:spPr>
        <p:txBody>
          <a:bodyPr/>
          <a:lstStyle/>
          <a:p>
            <a:pPr marL="0" indent="0">
              <a:buNone/>
            </a:pPr>
            <a:r>
              <a:rPr lang="de-DE" sz="3200" dirty="0"/>
              <a:t>Kompetenz = Wissen + Können + Wollen</a:t>
            </a:r>
            <a:br>
              <a:rPr lang="de-DE" sz="3200" dirty="0"/>
            </a:br>
            <a:endParaRPr lang="de-DE" sz="3200" dirty="0"/>
          </a:p>
          <a:p>
            <a:pPr marL="0" indent="0">
              <a:buNone/>
            </a:pPr>
            <a:r>
              <a:rPr lang="de-DE" sz="3200" dirty="0"/>
              <a:t>Kompetenz = handelnder Umgang mit Wissen </a:t>
            </a:r>
            <a:br>
              <a:rPr lang="de-DE" sz="3200" dirty="0"/>
            </a:br>
            <a:endParaRPr lang="de-DE" sz="3200" dirty="0"/>
          </a:p>
          <a:p>
            <a:pPr marL="0" indent="0">
              <a:buNone/>
            </a:pPr>
            <a:r>
              <a:rPr lang="de-DE" sz="3200" dirty="0"/>
              <a:t>Kompetenzen </a:t>
            </a:r>
            <a:r>
              <a:rPr lang="de-DE" sz="3200" b="1" dirty="0"/>
              <a:t>lernt</a:t>
            </a:r>
            <a:r>
              <a:rPr lang="de-DE" sz="3200" dirty="0"/>
              <a:t> man im Handeln und </a:t>
            </a:r>
            <a:r>
              <a:rPr lang="de-DE" sz="3200" b="1" dirty="0"/>
              <a:t>zeigt</a:t>
            </a:r>
            <a:r>
              <a:rPr lang="de-DE" sz="3200" dirty="0"/>
              <a:t> man im Handeln.</a:t>
            </a:r>
            <a:endParaRPr lang="de-CH" sz="3200" dirty="0"/>
          </a:p>
          <a:p>
            <a:pPr marL="0" indent="0">
              <a:buNone/>
            </a:pPr>
            <a:endParaRPr lang="de-DE" sz="3200" dirty="0"/>
          </a:p>
          <a:p>
            <a:pPr marL="0" indent="0">
              <a:buNone/>
            </a:pPr>
            <a:r>
              <a:rPr lang="de-DE" sz="3200" dirty="0"/>
              <a:t>Kompetenz ist nur in der Anwendung sichtbar. </a:t>
            </a:r>
            <a:br>
              <a:rPr lang="de-DE" sz="3200" dirty="0"/>
            </a:br>
            <a:endParaRPr lang="de-DE" sz="3200" dirty="0"/>
          </a:p>
        </p:txBody>
      </p:sp>
      <p:sp>
        <p:nvSpPr>
          <p:cNvPr id="4" name="Fußzeilenplatzhalter 3"/>
          <p:cNvSpPr>
            <a:spLocks noGrp="1"/>
          </p:cNvSpPr>
          <p:nvPr>
            <p:ph type="ftr" sz="quarter" idx="11"/>
          </p:nvPr>
        </p:nvSpPr>
        <p:spPr/>
        <p:txBody>
          <a:bodyPr/>
          <a:lstStyle/>
          <a:p>
            <a:r>
              <a:rPr lang="de-DE"/>
              <a:t>rolf.gollob@phzh.ch_Februar 2020</a:t>
            </a:r>
            <a:endParaRPr lang="de-CH" dirty="0"/>
          </a:p>
        </p:txBody>
      </p:sp>
      <p:sp>
        <p:nvSpPr>
          <p:cNvPr id="5" name="Foliennummernplatzhalter 4"/>
          <p:cNvSpPr>
            <a:spLocks noGrp="1"/>
          </p:cNvSpPr>
          <p:nvPr>
            <p:ph type="sldNum" sz="quarter" idx="12"/>
          </p:nvPr>
        </p:nvSpPr>
        <p:spPr/>
        <p:txBody>
          <a:bodyPr/>
          <a:lstStyle/>
          <a:p>
            <a:fld id="{890034D7-1A9A-4FC0-B9F3-31EBDF69BA6A}" type="slidenum">
              <a:rPr lang="de-CH" smtClean="0"/>
              <a:t>25</a:t>
            </a:fld>
            <a:endParaRPr lang="de-CH"/>
          </a:p>
        </p:txBody>
      </p:sp>
    </p:spTree>
    <p:extLst>
      <p:ext uri="{BB962C8B-B14F-4D97-AF65-F5344CB8AC3E}">
        <p14:creationId xmlns:p14="http://schemas.microsoft.com/office/powerpoint/2010/main" val="923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63" y="2637631"/>
            <a:ext cx="11449050" cy="1223417"/>
          </a:xfrm>
        </p:spPr>
        <p:txBody>
          <a:bodyPr/>
          <a:lstStyle/>
          <a:p>
            <a:r>
              <a:rPr lang="de-CH" dirty="0"/>
              <a:t>Kompetenz und…</a:t>
            </a:r>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26</a:t>
            </a:fld>
            <a:endParaRPr lang="de-CH"/>
          </a:p>
        </p:txBody>
      </p:sp>
      <p:sp>
        <p:nvSpPr>
          <p:cNvPr id="6" name="Rechteck 5">
            <a:extLst>
              <a:ext uri="{FF2B5EF4-FFF2-40B4-BE49-F238E27FC236}">
                <a16:creationId xmlns:a16="http://schemas.microsoft.com/office/drawing/2014/main" id="{39C092DE-892C-4729-A7E6-5B7C16694FE6}"/>
              </a:ext>
            </a:extLst>
          </p:cNvPr>
          <p:cNvSpPr/>
          <p:nvPr/>
        </p:nvSpPr>
        <p:spPr>
          <a:xfrm>
            <a:off x="5408937" y="3244334"/>
            <a:ext cx="4217041" cy="677108"/>
          </a:xfrm>
          <a:prstGeom prst="rect">
            <a:avLst/>
          </a:prstGeom>
        </p:spPr>
        <p:txBody>
          <a:bodyPr wrap="square">
            <a:spAutoFit/>
          </a:bodyPr>
          <a:lstStyle/>
          <a:p>
            <a:r>
              <a:rPr lang="de-CH" sz="3800" dirty="0">
                <a:latin typeface="+mj-lt"/>
                <a:ea typeface="+mj-ea"/>
                <a:cs typeface="+mj-cs"/>
              </a:rPr>
              <a:t>…Performanz</a:t>
            </a:r>
            <a:endParaRPr lang="en-GB" sz="3800" dirty="0">
              <a:latin typeface="+mj-lt"/>
              <a:ea typeface="+mj-ea"/>
              <a:cs typeface="+mj-cs"/>
            </a:endParaRPr>
          </a:p>
        </p:txBody>
      </p:sp>
    </p:spTree>
    <p:extLst>
      <p:ext uri="{BB962C8B-B14F-4D97-AF65-F5344CB8AC3E}">
        <p14:creationId xmlns:p14="http://schemas.microsoft.com/office/powerpoint/2010/main" val="132274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27</a:t>
            </a:fld>
            <a:endParaRPr lang="de-CH"/>
          </a:p>
        </p:txBody>
      </p:sp>
      <p:pic>
        <p:nvPicPr>
          <p:cNvPr id="3" name="Bild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7106" y="476672"/>
            <a:ext cx="7133623" cy="5472608"/>
          </a:xfrm>
          <a:prstGeom prst="rect">
            <a:avLst/>
          </a:prstGeom>
        </p:spPr>
      </p:pic>
    </p:spTree>
    <p:extLst>
      <p:ext uri="{BB962C8B-B14F-4D97-AF65-F5344CB8AC3E}">
        <p14:creationId xmlns:p14="http://schemas.microsoft.com/office/powerpoint/2010/main" val="742648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Kompetenz und Performanz</a:t>
            </a:r>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28</a:t>
            </a:fld>
            <a:endParaRPr lang="de-CH"/>
          </a:p>
        </p:txBody>
      </p:sp>
      <p:pic>
        <p:nvPicPr>
          <p:cNvPr id="19" name="Grafik 18">
            <a:extLst>
              <a:ext uri="{FF2B5EF4-FFF2-40B4-BE49-F238E27FC236}">
                <a16:creationId xmlns:a16="http://schemas.microsoft.com/office/drawing/2014/main" id="{0D8B34DF-2E42-4BB7-AD21-FA6FFECCD7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7187" y="890851"/>
            <a:ext cx="6120680" cy="5490477"/>
          </a:xfrm>
          <a:prstGeom prst="rect">
            <a:avLst/>
          </a:prstGeom>
        </p:spPr>
      </p:pic>
    </p:spTree>
    <p:extLst>
      <p:ext uri="{BB962C8B-B14F-4D97-AF65-F5344CB8AC3E}">
        <p14:creationId xmlns:p14="http://schemas.microsoft.com/office/powerpoint/2010/main" val="10308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Kompetenz und Performanz</a:t>
            </a:r>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29</a:t>
            </a:fld>
            <a:endParaRPr lang="de-CH"/>
          </a:p>
        </p:txBody>
      </p:sp>
      <p:pic>
        <p:nvPicPr>
          <p:cNvPr id="7" name="Grafik 6">
            <a:extLst>
              <a:ext uri="{FF2B5EF4-FFF2-40B4-BE49-F238E27FC236}">
                <a16:creationId xmlns:a16="http://schemas.microsoft.com/office/drawing/2014/main" id="{88738940-CAFF-496D-BDF1-3F17585272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13209" y="4079213"/>
            <a:ext cx="5544616" cy="2772308"/>
          </a:xfrm>
          <a:prstGeom prst="rect">
            <a:avLst/>
          </a:prstGeom>
        </p:spPr>
      </p:pic>
      <p:pic>
        <p:nvPicPr>
          <p:cNvPr id="9" name="Grafik 8">
            <a:extLst>
              <a:ext uri="{FF2B5EF4-FFF2-40B4-BE49-F238E27FC236}">
                <a16:creationId xmlns:a16="http://schemas.microsoft.com/office/drawing/2014/main" id="{76CDFF5A-55A1-47D1-9100-DDD906B1FC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09" y="3192247"/>
            <a:ext cx="2842840" cy="1773932"/>
          </a:xfrm>
          <a:prstGeom prst="rect">
            <a:avLst/>
          </a:prstGeom>
        </p:spPr>
      </p:pic>
      <p:pic>
        <p:nvPicPr>
          <p:cNvPr id="11" name="Grafik 10">
            <a:extLst>
              <a:ext uri="{FF2B5EF4-FFF2-40B4-BE49-F238E27FC236}">
                <a16:creationId xmlns:a16="http://schemas.microsoft.com/office/drawing/2014/main" id="{701F634B-4355-4315-8296-24516000C4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61883" y="243611"/>
            <a:ext cx="3359274" cy="2517759"/>
          </a:xfrm>
          <a:prstGeom prst="rect">
            <a:avLst/>
          </a:prstGeom>
        </p:spPr>
      </p:pic>
      <p:pic>
        <p:nvPicPr>
          <p:cNvPr id="13" name="Grafik 12">
            <a:extLst>
              <a:ext uri="{FF2B5EF4-FFF2-40B4-BE49-F238E27FC236}">
                <a16:creationId xmlns:a16="http://schemas.microsoft.com/office/drawing/2014/main" id="{DAEACE3D-5612-431F-90B5-15CD1F2327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1987" y="828974"/>
            <a:ext cx="3048013" cy="1798328"/>
          </a:xfrm>
          <a:prstGeom prst="rect">
            <a:avLst/>
          </a:prstGeom>
        </p:spPr>
      </p:pic>
      <p:pic>
        <p:nvPicPr>
          <p:cNvPr id="15" name="Grafik 14">
            <a:extLst>
              <a:ext uri="{FF2B5EF4-FFF2-40B4-BE49-F238E27FC236}">
                <a16:creationId xmlns:a16="http://schemas.microsoft.com/office/drawing/2014/main" id="{97165411-EFCA-4BD6-BE70-D7A66EA6BDF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29835" y="3162865"/>
            <a:ext cx="3492278" cy="2857319"/>
          </a:xfrm>
          <a:prstGeom prst="rect">
            <a:avLst/>
          </a:prstGeom>
        </p:spPr>
      </p:pic>
      <p:pic>
        <p:nvPicPr>
          <p:cNvPr id="17" name="Grafik 16">
            <a:extLst>
              <a:ext uri="{FF2B5EF4-FFF2-40B4-BE49-F238E27FC236}">
                <a16:creationId xmlns:a16="http://schemas.microsoft.com/office/drawing/2014/main" id="{40389548-771A-424B-B6EB-8C6D809EB4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77329" y="1052802"/>
            <a:ext cx="3985816" cy="2238946"/>
          </a:xfrm>
          <a:prstGeom prst="rect">
            <a:avLst/>
          </a:prstGeom>
        </p:spPr>
      </p:pic>
    </p:spTree>
    <p:extLst>
      <p:ext uri="{BB962C8B-B14F-4D97-AF65-F5344CB8AC3E}">
        <p14:creationId xmlns:p14="http://schemas.microsoft.com/office/powerpoint/2010/main" val="67781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Mein Bild </a:t>
            </a:r>
            <a:r>
              <a:rPr lang="de-DE"/>
              <a:t>der Schule...</a:t>
            </a:r>
            <a:endParaRPr lang="de-CH" dirty="0"/>
          </a:p>
        </p:txBody>
      </p:sp>
      <p:sp>
        <p:nvSpPr>
          <p:cNvPr id="3" name="Inhaltsplatzhalter 2"/>
          <p:cNvSpPr>
            <a:spLocks noGrp="1"/>
          </p:cNvSpPr>
          <p:nvPr>
            <p:ph idx="1"/>
          </p:nvPr>
        </p:nvSpPr>
        <p:spPr>
          <a:xfrm>
            <a:off x="373063" y="1844676"/>
            <a:ext cx="10765084" cy="4104604"/>
          </a:xfrm>
        </p:spPr>
        <p:txBody>
          <a:bodyPr/>
          <a:lstStyle/>
          <a:p>
            <a:pPr>
              <a:buFontTx/>
              <a:buChar char="-"/>
            </a:pPr>
            <a:r>
              <a:rPr lang="de-CH" dirty="0"/>
              <a:t>Welches Bild, welche Bilder prägen mich?</a:t>
            </a:r>
          </a:p>
          <a:p>
            <a:pPr>
              <a:buFontTx/>
              <a:buChar char="-"/>
            </a:pPr>
            <a:r>
              <a:rPr lang="de-CH" dirty="0"/>
              <a:t>Welches Lehr- Lernverständnis steckt dahinter?</a:t>
            </a:r>
          </a:p>
          <a:p>
            <a:pPr>
              <a:buFontTx/>
              <a:buChar char="-"/>
            </a:pPr>
            <a:r>
              <a:rPr lang="de-CH" dirty="0"/>
              <a:t>Welche Veränderungen sind passiert?</a:t>
            </a:r>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a:t>
            </a:fld>
            <a:endParaRPr lang="de-CH"/>
          </a:p>
        </p:txBody>
      </p:sp>
    </p:spTree>
    <p:extLst>
      <p:ext uri="{BB962C8B-B14F-4D97-AF65-F5344CB8AC3E}">
        <p14:creationId xmlns:p14="http://schemas.microsoft.com/office/powerpoint/2010/main" val="151834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30</a:t>
            </a:fld>
            <a:endParaRPr lang="de-CH"/>
          </a:p>
        </p:txBody>
      </p:sp>
      <p:pic>
        <p:nvPicPr>
          <p:cNvPr id="11" name="Grafik 10">
            <a:extLst>
              <a:ext uri="{FF2B5EF4-FFF2-40B4-BE49-F238E27FC236}">
                <a16:creationId xmlns:a16="http://schemas.microsoft.com/office/drawing/2014/main" id="{F434F07F-2083-4E0D-B87F-7532CB985A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3051" y="223018"/>
            <a:ext cx="9267360" cy="6158310"/>
          </a:xfrm>
          <a:prstGeom prst="rect">
            <a:avLst/>
          </a:prstGeom>
        </p:spPr>
      </p:pic>
    </p:spTree>
    <p:extLst>
      <p:ext uri="{BB962C8B-B14F-4D97-AF65-F5344CB8AC3E}">
        <p14:creationId xmlns:p14="http://schemas.microsoft.com/office/powerpoint/2010/main" val="223909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31</a:t>
            </a:fld>
            <a:endParaRPr lang="de-CH"/>
          </a:p>
        </p:txBody>
      </p:sp>
      <p:pic>
        <p:nvPicPr>
          <p:cNvPr id="7" name="Grafik 6">
            <a:extLst>
              <a:ext uri="{FF2B5EF4-FFF2-40B4-BE49-F238E27FC236}">
                <a16:creationId xmlns:a16="http://schemas.microsoft.com/office/drawing/2014/main" id="{5FDE7D52-7BCB-4081-9031-597A59D79D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5018" y="88268"/>
            <a:ext cx="9505057" cy="6210937"/>
          </a:xfrm>
          <a:prstGeom prst="rect">
            <a:avLst/>
          </a:prstGeom>
        </p:spPr>
      </p:pic>
    </p:spTree>
    <p:extLst>
      <p:ext uri="{BB962C8B-B14F-4D97-AF65-F5344CB8AC3E}">
        <p14:creationId xmlns:p14="http://schemas.microsoft.com/office/powerpoint/2010/main" val="295163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32</a:t>
            </a:fld>
            <a:endParaRPr lang="de-CH"/>
          </a:p>
        </p:txBody>
      </p:sp>
      <p:pic>
        <p:nvPicPr>
          <p:cNvPr id="3" name="Grafik 2">
            <a:extLst>
              <a:ext uri="{FF2B5EF4-FFF2-40B4-BE49-F238E27FC236}">
                <a16:creationId xmlns:a16="http://schemas.microsoft.com/office/drawing/2014/main" id="{3CD18E71-1AD2-475A-BFD1-F28630B7D24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33092" y="261582"/>
            <a:ext cx="8136384" cy="5772506"/>
          </a:xfrm>
          <a:prstGeom prst="rect">
            <a:avLst/>
          </a:prstGeom>
        </p:spPr>
      </p:pic>
    </p:spTree>
    <p:extLst>
      <p:ext uri="{BB962C8B-B14F-4D97-AF65-F5344CB8AC3E}">
        <p14:creationId xmlns:p14="http://schemas.microsoft.com/office/powerpoint/2010/main" val="3540953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bringt der LP21 Neues? </a:t>
            </a:r>
          </a:p>
        </p:txBody>
      </p:sp>
      <p:sp>
        <p:nvSpPr>
          <p:cNvPr id="3" name="Inhaltsplatzhalter 2"/>
          <p:cNvSpPr>
            <a:spLocks noGrp="1"/>
          </p:cNvSpPr>
          <p:nvPr>
            <p:ph idx="1"/>
          </p:nvPr>
        </p:nvSpPr>
        <p:spPr>
          <a:xfrm>
            <a:off x="373063" y="1916832"/>
            <a:ext cx="10837092" cy="4140200"/>
          </a:xfrm>
        </p:spPr>
        <p:txBody>
          <a:bodyPr/>
          <a:lstStyle/>
          <a:p>
            <a:r>
              <a:rPr lang="de-CH" sz="2000" dirty="0"/>
              <a:t>Kompetenzorientierung: Anwendbarkeit im Fokus</a:t>
            </a:r>
          </a:p>
          <a:p>
            <a:r>
              <a:rPr lang="de-CH" sz="2000" dirty="0"/>
              <a:t>Systematischer Kompetenzaufbau über die ganze Volksschulzeit</a:t>
            </a:r>
          </a:p>
          <a:p>
            <a:r>
              <a:rPr lang="de-CH" sz="2000" dirty="0"/>
              <a:t>Individualisierung: Grundanspruch/weiterführende Kompetenzen</a:t>
            </a:r>
          </a:p>
          <a:p>
            <a:r>
              <a:rPr lang="de-CH" sz="2000" dirty="0">
                <a:latin typeface="Arial" panose="020B0604020202020204" pitchFamily="34" charset="0"/>
                <a:ea typeface="Calibri" panose="020F0502020204030204" pitchFamily="34" charset="0"/>
              </a:rPr>
              <a:t>Tagesstrukturen</a:t>
            </a:r>
          </a:p>
          <a:p>
            <a:r>
              <a:rPr lang="de-CH" sz="2000" dirty="0">
                <a:latin typeface="Arial" panose="020B0604020202020204" pitchFamily="34" charset="0"/>
                <a:ea typeface="Calibri" panose="020F0502020204030204" pitchFamily="34" charset="0"/>
              </a:rPr>
              <a:t>neues Fach Medien + Informatik</a:t>
            </a:r>
          </a:p>
          <a:p>
            <a:r>
              <a:rPr lang="de-CH" sz="2000" dirty="0">
                <a:latin typeface="Arial" panose="020B0604020202020204" pitchFamily="34" charset="0"/>
                <a:ea typeface="Calibri" panose="020F0502020204030204" pitchFamily="34" charset="0"/>
              </a:rPr>
              <a:t>Berufsorientierung</a:t>
            </a:r>
          </a:p>
          <a:p>
            <a:r>
              <a:rPr lang="de-CH" sz="2000" dirty="0">
                <a:latin typeface="Arial" panose="020B0604020202020204" pitchFamily="34" charset="0"/>
                <a:ea typeface="Calibri" panose="020F0502020204030204" pitchFamily="34" charset="0"/>
              </a:rPr>
              <a:t>Integrative Förderung in Richtung Inklusion</a:t>
            </a:r>
          </a:p>
          <a:p>
            <a:r>
              <a:rPr lang="de-CH" sz="2000" dirty="0">
                <a:latin typeface="Arial" panose="020B0604020202020204" pitchFamily="34" charset="0"/>
                <a:ea typeface="Calibri" panose="020F0502020204030204" pitchFamily="34" charset="0"/>
              </a:rPr>
              <a:t>Digitalisierung der Schule</a:t>
            </a:r>
          </a:p>
          <a:p>
            <a:r>
              <a:rPr lang="de-CH" sz="2000" dirty="0">
                <a:latin typeface="Arial" panose="020B0604020202020204" pitchFamily="34" charset="0"/>
              </a:rPr>
              <a:t>Elternmitwirkung</a:t>
            </a:r>
          </a:p>
          <a:p>
            <a:r>
              <a:rPr lang="de-CH" sz="2000" dirty="0">
                <a:latin typeface="Arial" panose="020B0604020202020204" pitchFamily="34" charset="0"/>
              </a:rPr>
              <a:t>Kooperation aller</a:t>
            </a:r>
          </a:p>
          <a:p>
            <a:r>
              <a:rPr lang="de-CH" sz="2000" dirty="0"/>
              <a:t>Drei Zyklen</a:t>
            </a:r>
          </a:p>
          <a:p>
            <a:r>
              <a:rPr lang="de-CH" sz="2000" dirty="0">
                <a:latin typeface="Arial" panose="020B0604020202020204" pitchFamily="34" charset="0"/>
              </a:rPr>
              <a:t>Überfachliche Kompetenzen</a:t>
            </a:r>
            <a:endParaRPr lang="en-GB" sz="2000" dirty="0"/>
          </a:p>
          <a:p>
            <a:endParaRPr lang="de-CH" sz="2800" dirty="0"/>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33</a:t>
            </a:fld>
            <a:endParaRPr lang="de-CH"/>
          </a:p>
        </p:txBody>
      </p:sp>
    </p:spTree>
    <p:extLst>
      <p:ext uri="{BB962C8B-B14F-4D97-AF65-F5344CB8AC3E}">
        <p14:creationId xmlns:p14="http://schemas.microsoft.com/office/powerpoint/2010/main" val="23207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34</a:t>
            </a:fld>
            <a:endParaRPr lang="de-CH"/>
          </a:p>
        </p:txBody>
      </p:sp>
      <p:pic>
        <p:nvPicPr>
          <p:cNvPr id="8" name="Grafik 7">
            <a:extLst>
              <a:ext uri="{FF2B5EF4-FFF2-40B4-BE49-F238E27FC236}">
                <a16:creationId xmlns:a16="http://schemas.microsoft.com/office/drawing/2014/main" id="{DCBD2F03-3F89-40EE-AEAC-D1E169986F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1003" y="119593"/>
            <a:ext cx="9721080" cy="7290810"/>
          </a:xfrm>
          <a:prstGeom prst="rect">
            <a:avLst/>
          </a:prstGeom>
        </p:spPr>
      </p:pic>
    </p:spTree>
    <p:extLst>
      <p:ext uri="{BB962C8B-B14F-4D97-AF65-F5344CB8AC3E}">
        <p14:creationId xmlns:p14="http://schemas.microsoft.com/office/powerpoint/2010/main" val="3398371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600" dirty="0">
                <a:latin typeface="Calibri" panose="020F0502020204030204" pitchFamily="34" charset="0"/>
                <a:cs typeface="Calibri" panose="020F0502020204030204" pitchFamily="34" charset="0"/>
              </a:rPr>
              <a:t>Überfachliche Kompetenzen – in Schule, Freundeskreis, zu Hause…</a:t>
            </a:r>
          </a:p>
        </p:txBody>
      </p:sp>
      <p:sp>
        <p:nvSpPr>
          <p:cNvPr id="4" name="Fußzeilenplatzhalter 3"/>
          <p:cNvSpPr>
            <a:spLocks noGrp="1"/>
          </p:cNvSpPr>
          <p:nvPr>
            <p:ph type="ftr" sz="quarter" idx="11"/>
          </p:nvPr>
        </p:nvSpPr>
        <p:spPr/>
        <p:txBody>
          <a:bodyPr/>
          <a:lstStyle/>
          <a:p>
            <a:r>
              <a:rPr lang="de-DE"/>
              <a:t>rolf.gollob@phzh.ch_Februar 2020</a:t>
            </a:r>
            <a:endParaRPr lang="de-CH" dirty="0"/>
          </a:p>
        </p:txBody>
      </p:sp>
      <p:sp>
        <p:nvSpPr>
          <p:cNvPr id="5" name="Foliennummernplatzhalter 4"/>
          <p:cNvSpPr>
            <a:spLocks noGrp="1"/>
          </p:cNvSpPr>
          <p:nvPr>
            <p:ph type="sldNum" sz="quarter" idx="12"/>
          </p:nvPr>
        </p:nvSpPr>
        <p:spPr/>
        <p:txBody>
          <a:bodyPr/>
          <a:lstStyle/>
          <a:p>
            <a:fld id="{890034D7-1A9A-4FC0-B9F3-31EBDF69BA6A}" type="slidenum">
              <a:rPr lang="de-CH" smtClean="0"/>
              <a:t>35</a:t>
            </a:fld>
            <a:endParaRPr lang="de-CH"/>
          </a:p>
        </p:txBody>
      </p:sp>
      <p:pic>
        <p:nvPicPr>
          <p:cNvPr id="8" name="Inhaltsplatzhalter 7">
            <a:extLst>
              <a:ext uri="{FF2B5EF4-FFF2-40B4-BE49-F238E27FC236}">
                <a16:creationId xmlns:a16="http://schemas.microsoft.com/office/drawing/2014/main" id="{DBDEE7A8-2AF0-4FBB-B9DA-6FDC5DDF386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90505" y="1916832"/>
            <a:ext cx="9759760" cy="4248472"/>
          </a:xfrm>
          <a:prstGeom prst="rect">
            <a:avLst/>
          </a:prstGeom>
        </p:spPr>
      </p:pic>
      <p:sp>
        <p:nvSpPr>
          <p:cNvPr id="3" name="Kreis: nicht ausgefüllt 2">
            <a:extLst>
              <a:ext uri="{FF2B5EF4-FFF2-40B4-BE49-F238E27FC236}">
                <a16:creationId xmlns:a16="http://schemas.microsoft.com/office/drawing/2014/main" id="{FD81FC05-F449-4879-AA3E-C94FB8C8E8C4}"/>
              </a:ext>
            </a:extLst>
          </p:cNvPr>
          <p:cNvSpPr/>
          <p:nvPr/>
        </p:nvSpPr>
        <p:spPr>
          <a:xfrm>
            <a:off x="5665539" y="1484784"/>
            <a:ext cx="5184576" cy="3456384"/>
          </a:xfrm>
          <a:prstGeom prst="donut">
            <a:avLst>
              <a:gd name="adj" fmla="val 7160"/>
            </a:avLst>
          </a:prstGeom>
          <a:solidFill>
            <a:srgbClr val="EE36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GB" sz="2200" dirty="0" err="1">
              <a:solidFill>
                <a:schemeClr val="tx1"/>
              </a:solidFill>
            </a:endParaRPr>
          </a:p>
        </p:txBody>
      </p:sp>
      <p:sp>
        <p:nvSpPr>
          <p:cNvPr id="7" name="Kreis: nicht ausgefüllt 6">
            <a:extLst>
              <a:ext uri="{FF2B5EF4-FFF2-40B4-BE49-F238E27FC236}">
                <a16:creationId xmlns:a16="http://schemas.microsoft.com/office/drawing/2014/main" id="{2F8AD5FD-5FE5-45BC-8D8F-6DB51883157E}"/>
              </a:ext>
            </a:extLst>
          </p:cNvPr>
          <p:cNvSpPr/>
          <p:nvPr/>
        </p:nvSpPr>
        <p:spPr>
          <a:xfrm>
            <a:off x="7483361" y="2636912"/>
            <a:ext cx="2568502" cy="864096"/>
          </a:xfrm>
          <a:prstGeom prst="donut">
            <a:avLst>
              <a:gd name="adj" fmla="val 4043"/>
            </a:avLst>
          </a:prstGeom>
          <a:solidFill>
            <a:srgbClr val="EE364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en-GB" sz="2200" dirty="0" err="1">
              <a:solidFill>
                <a:schemeClr val="tx1"/>
              </a:solidFill>
            </a:endParaRPr>
          </a:p>
        </p:txBody>
      </p:sp>
    </p:spTree>
    <p:extLst>
      <p:ext uri="{BB962C8B-B14F-4D97-AF65-F5344CB8AC3E}">
        <p14:creationId xmlns:p14="http://schemas.microsoft.com/office/powerpoint/2010/main" val="269490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8E043-A6B3-49AA-B4DC-90D189A8D671}"/>
              </a:ext>
            </a:extLst>
          </p:cNvPr>
          <p:cNvSpPr>
            <a:spLocks noGrp="1"/>
          </p:cNvSpPr>
          <p:nvPr>
            <p:ph type="title"/>
          </p:nvPr>
        </p:nvSpPr>
        <p:spPr/>
        <p:txBody>
          <a:bodyPr/>
          <a:lstStyle/>
          <a:p>
            <a:r>
              <a:rPr lang="de-DE" sz="3600" dirty="0">
                <a:latin typeface="Calibri" panose="020F0502020204030204" pitchFamily="34" charset="0"/>
                <a:cs typeface="Calibri" panose="020F0502020204030204" pitchFamily="34" charset="0"/>
              </a:rPr>
              <a:t>Dialog- und Kooperationsfähigkeit: Sich mit Menschen austauschen, zusammenarbeiten</a:t>
            </a:r>
            <a:br>
              <a:rPr lang="de-DE" sz="3600" dirty="0">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p:txBody>
      </p:sp>
      <p:sp>
        <p:nvSpPr>
          <p:cNvPr id="3" name="Fußzeilenplatzhalter 2">
            <a:extLst>
              <a:ext uri="{FF2B5EF4-FFF2-40B4-BE49-F238E27FC236}">
                <a16:creationId xmlns:a16="http://schemas.microsoft.com/office/drawing/2014/main" id="{11029356-2C8E-4C27-B328-5DF1770DBE55}"/>
              </a:ext>
            </a:extLst>
          </p:cNvPr>
          <p:cNvSpPr>
            <a:spLocks noGrp="1"/>
          </p:cNvSpPr>
          <p:nvPr>
            <p:ph type="ftr" sz="quarter" idx="11"/>
          </p:nvPr>
        </p:nvSpPr>
        <p:spPr/>
        <p:txBody>
          <a:bodyPr/>
          <a:lstStyle/>
          <a:p>
            <a:r>
              <a:rPr lang="de-DE"/>
              <a:t>rolf.gollob@phzh.ch_Februar 2020</a:t>
            </a:r>
            <a:endParaRPr lang="de-CH"/>
          </a:p>
        </p:txBody>
      </p:sp>
      <p:sp>
        <p:nvSpPr>
          <p:cNvPr id="4" name="Foliennummernplatzhalter 3">
            <a:extLst>
              <a:ext uri="{FF2B5EF4-FFF2-40B4-BE49-F238E27FC236}">
                <a16:creationId xmlns:a16="http://schemas.microsoft.com/office/drawing/2014/main" id="{306074BC-56D1-4E26-8CA0-6CEF722776A2}"/>
              </a:ext>
            </a:extLst>
          </p:cNvPr>
          <p:cNvSpPr>
            <a:spLocks noGrp="1"/>
          </p:cNvSpPr>
          <p:nvPr>
            <p:ph type="sldNum" sz="quarter" idx="12"/>
          </p:nvPr>
        </p:nvSpPr>
        <p:spPr/>
        <p:txBody>
          <a:bodyPr/>
          <a:lstStyle/>
          <a:p>
            <a:fld id="{890034D7-1A9A-4FC0-B9F3-31EBDF69BA6A}" type="slidenum">
              <a:rPr lang="de-CH" smtClean="0"/>
              <a:t>36</a:t>
            </a:fld>
            <a:endParaRPr lang="de-CH"/>
          </a:p>
        </p:txBody>
      </p:sp>
      <p:sp>
        <p:nvSpPr>
          <p:cNvPr id="5" name="Rechteck 4">
            <a:extLst>
              <a:ext uri="{FF2B5EF4-FFF2-40B4-BE49-F238E27FC236}">
                <a16:creationId xmlns:a16="http://schemas.microsoft.com/office/drawing/2014/main" id="{B546EED0-9349-448F-9E11-D103240EE046}"/>
              </a:ext>
            </a:extLst>
          </p:cNvPr>
          <p:cNvSpPr/>
          <p:nvPr/>
        </p:nvSpPr>
        <p:spPr>
          <a:xfrm>
            <a:off x="985017" y="1720840"/>
            <a:ext cx="10441161" cy="4154984"/>
          </a:xfrm>
          <a:prstGeom prst="rect">
            <a:avLst/>
          </a:prstGeom>
        </p:spPr>
        <p:txBody>
          <a:bodyPr wrap="square">
            <a:spAutoFit/>
          </a:bodyPr>
          <a:lstStyle/>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sich aktiv und im Dialog an der Zusammenarbeit mit anderen beteiligen.</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aufmerksam zuhören und Meinungen und Standpunkte von andern wahrnehmen und einbeziehen.</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in der Gruppe und in der Klasse oder in einem Schülerrat Abmachungen aushandeln und Regeln einhalten.</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auf Meinungen und Standpunkte anderer achten und im Dialog darauf eingehen.</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je nach Situation eigene Interessen zu Gunsten der Zielerreichung in der Gruppe zurückstellen oder durchsetzen.</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Gruppenarbeiten planen.</a:t>
            </a:r>
          </a:p>
          <a:p>
            <a:pPr marL="342900" indent="-342900">
              <a:buFont typeface="Arial" panose="020B0604020202020204" pitchFamily="34" charset="0"/>
              <a:buChar char="•"/>
            </a:pPr>
            <a:r>
              <a:rPr lang="de-DE" sz="2400" dirty="0">
                <a:solidFill>
                  <a:srgbClr val="444444"/>
                </a:solidFill>
                <a:latin typeface="Calibri" panose="020F0502020204030204" pitchFamily="34" charset="0"/>
                <a:cs typeface="Calibri" panose="020F0502020204030204" pitchFamily="34" charset="0"/>
              </a:rPr>
              <a:t>können verschiedene Formen der Gruppenarbeit anwenden.</a:t>
            </a:r>
            <a:endParaRPr lang="de-DE" sz="2400" b="0"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77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Wer Kinder und Jugendliche als Lehrpersonen oder Eltern für die Zukunft fit machen will…</a:t>
            </a:r>
          </a:p>
        </p:txBody>
      </p:sp>
      <p:sp>
        <p:nvSpPr>
          <p:cNvPr id="3" name="Inhaltsplatzhalter 2"/>
          <p:cNvSpPr>
            <a:spLocks noGrp="1"/>
          </p:cNvSpPr>
          <p:nvPr>
            <p:ph idx="1"/>
          </p:nvPr>
        </p:nvSpPr>
        <p:spPr>
          <a:xfrm>
            <a:off x="373063" y="1844676"/>
            <a:ext cx="10693076" cy="4140200"/>
          </a:xfrm>
        </p:spPr>
        <p:txBody>
          <a:bodyPr/>
          <a:lstStyle/>
          <a:p>
            <a:r>
              <a:rPr lang="de-CH" sz="2800" dirty="0"/>
              <a:t>... wählt spezifische Lebens- und Lernsituationen so aus, dass erwünschte Kompetenzen daran erworben oder gefestigt werden können</a:t>
            </a:r>
          </a:p>
          <a:p>
            <a:endParaRPr lang="de-CH" sz="2800" dirty="0"/>
          </a:p>
          <a:p>
            <a:r>
              <a:rPr lang="de-CH" sz="2800" dirty="0"/>
              <a:t>... </a:t>
            </a:r>
            <a:r>
              <a:rPr lang="de-CH" sz="2800" b="1" dirty="0"/>
              <a:t>gestaltet Lerngelegenheiten (Performanz) </a:t>
            </a:r>
            <a:r>
              <a:rPr lang="de-CH" sz="2800" dirty="0"/>
              <a:t>entsprechend</a:t>
            </a:r>
          </a:p>
          <a:p>
            <a:pPr marL="0" indent="0" algn="r">
              <a:buNone/>
            </a:pPr>
            <a:r>
              <a:rPr lang="de-CH" sz="2000" dirty="0"/>
              <a:t>(Lehrplan 21, S. 6)</a:t>
            </a:r>
          </a:p>
          <a:p>
            <a:pPr marL="0" indent="0">
              <a:buNone/>
            </a:pPr>
            <a:endParaRPr lang="de-CH" sz="2800" dirty="0"/>
          </a:p>
          <a:p>
            <a:pPr marL="0" indent="0">
              <a:buNone/>
            </a:pPr>
            <a:r>
              <a:rPr lang="de-CH" sz="2800" dirty="0"/>
              <a:t>Daran misst sich das Lernen der Zukunft!</a:t>
            </a:r>
          </a:p>
          <a:p>
            <a:pPr marL="0" indent="0">
              <a:buNone/>
            </a:pPr>
            <a:endParaRPr lang="de-CH" sz="2800" dirty="0"/>
          </a:p>
          <a:p>
            <a:pPr marL="0" indent="0">
              <a:buNone/>
            </a:pPr>
            <a:endParaRPr lang="de-CH" sz="2800" dirty="0"/>
          </a:p>
          <a:p>
            <a:endParaRPr lang="de-CH" dirty="0"/>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37</a:t>
            </a:fld>
            <a:endParaRPr lang="de-CH"/>
          </a:p>
        </p:txBody>
      </p:sp>
    </p:spTree>
    <p:extLst>
      <p:ext uri="{BB962C8B-B14F-4D97-AF65-F5344CB8AC3E}">
        <p14:creationId xmlns:p14="http://schemas.microsoft.com/office/powerpoint/2010/main" val="5356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38</a:t>
            </a:fld>
            <a:endParaRPr lang="de-CH"/>
          </a:p>
        </p:txBody>
      </p:sp>
      <p:pic>
        <p:nvPicPr>
          <p:cNvPr id="7" name="Bildplatzhalter 6"/>
          <p:cNvPicPr>
            <a:picLocks noGrp="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417067" y="548680"/>
            <a:ext cx="9399600" cy="5594400"/>
          </a:xfrm>
        </p:spPr>
      </p:pic>
    </p:spTree>
    <p:extLst>
      <p:ext uri="{BB962C8B-B14F-4D97-AF65-F5344CB8AC3E}">
        <p14:creationId xmlns:p14="http://schemas.microsoft.com/office/powerpoint/2010/main" val="14400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Schlüsselgedanken:</a:t>
            </a:r>
          </a:p>
        </p:txBody>
      </p:sp>
      <p:sp>
        <p:nvSpPr>
          <p:cNvPr id="3" name="Inhaltsplatzhalter 2"/>
          <p:cNvSpPr>
            <a:spLocks noGrp="1"/>
          </p:cNvSpPr>
          <p:nvPr>
            <p:ph idx="1"/>
          </p:nvPr>
        </p:nvSpPr>
        <p:spPr>
          <a:xfrm>
            <a:off x="373063" y="1844676"/>
            <a:ext cx="11341148" cy="3672556"/>
          </a:xfrm>
        </p:spPr>
        <p:txBody>
          <a:bodyPr/>
          <a:lstStyle/>
          <a:p>
            <a:pPr marL="0" indent="0">
              <a:buNone/>
            </a:pPr>
            <a:r>
              <a:rPr lang="de-CH" sz="2400" dirty="0"/>
              <a:t>Das </a:t>
            </a:r>
            <a:r>
              <a:rPr lang="de-CH" sz="2400" b="1" dirty="0"/>
              <a:t>anwendungsbezogene Handeln </a:t>
            </a:r>
            <a:r>
              <a:rPr lang="de-CH" sz="2400" dirty="0"/>
              <a:t>der Lernenden steht im Vordergrund.</a:t>
            </a:r>
          </a:p>
          <a:p>
            <a:pPr marL="0" indent="0">
              <a:buNone/>
            </a:pPr>
            <a:endParaRPr lang="de-CH" sz="2400" dirty="0"/>
          </a:p>
          <a:p>
            <a:pPr marL="0" indent="0">
              <a:buNone/>
            </a:pPr>
            <a:r>
              <a:rPr lang="de-CH" sz="2400" dirty="0"/>
              <a:t>Dieses Handeln macht </a:t>
            </a:r>
            <a:r>
              <a:rPr lang="de-CH" sz="2400" b="1" dirty="0"/>
              <a:t>Kompetenz sichtbar</a:t>
            </a:r>
            <a:r>
              <a:rPr lang="de-CH" sz="2400" dirty="0"/>
              <a:t> (Performanz).</a:t>
            </a:r>
          </a:p>
          <a:p>
            <a:pPr marL="0" indent="0">
              <a:buNone/>
            </a:pPr>
            <a:endParaRPr lang="de-CH" sz="2400" dirty="0"/>
          </a:p>
          <a:p>
            <a:pPr marL="0" indent="0">
              <a:buNone/>
            </a:pPr>
            <a:r>
              <a:rPr lang="de-CH" sz="2400" dirty="0"/>
              <a:t>Begleitung heisst: entsprechende </a:t>
            </a:r>
            <a:r>
              <a:rPr lang="de-CH" sz="2400" b="1" dirty="0"/>
              <a:t>Lern- und Erlebensgelegenheiten</a:t>
            </a:r>
            <a:r>
              <a:rPr lang="de-CH" sz="2400" dirty="0"/>
              <a:t> zu </a:t>
            </a:r>
            <a:r>
              <a:rPr lang="de-CH" sz="2400" b="1" dirty="0"/>
              <a:t>gestalten.</a:t>
            </a:r>
          </a:p>
          <a:p>
            <a:pPr marL="0" indent="0">
              <a:buNone/>
            </a:pPr>
            <a:endParaRPr lang="de-CH" sz="2400" b="1" dirty="0"/>
          </a:p>
          <a:p>
            <a:pPr marL="0" indent="0">
              <a:buNone/>
            </a:pPr>
            <a:r>
              <a:rPr lang="de-CH" sz="2400" dirty="0"/>
              <a:t>Überfachliche Kompetenzen werden immer </a:t>
            </a:r>
            <a:r>
              <a:rPr lang="de-CH" sz="2400" b="1" dirty="0"/>
              <a:t>mitgelernt</a:t>
            </a:r>
            <a:r>
              <a:rPr lang="de-CH" sz="2400" dirty="0"/>
              <a:t> und </a:t>
            </a:r>
            <a:r>
              <a:rPr lang="de-CH" sz="2400" b="1" dirty="0"/>
              <a:t>sichtbar (bewusst) gemacht.</a:t>
            </a:r>
          </a:p>
          <a:p>
            <a:pPr marL="0" indent="0">
              <a:buNone/>
            </a:pPr>
            <a:endParaRPr lang="de-CH" sz="2800" dirty="0"/>
          </a:p>
          <a:p>
            <a:pPr marL="0" indent="0">
              <a:buNone/>
            </a:pPr>
            <a:endParaRPr lang="de-CH" sz="2800" dirty="0"/>
          </a:p>
          <a:p>
            <a:pPr marL="0" indent="0">
              <a:buNone/>
            </a:pPr>
            <a:endParaRPr lang="de-CH" sz="2800" dirty="0"/>
          </a:p>
          <a:p>
            <a:pPr marL="0" indent="0">
              <a:buNone/>
            </a:pPr>
            <a:endParaRPr lang="de-CH" sz="2800" dirty="0"/>
          </a:p>
          <a:p>
            <a:pPr marL="0" indent="0">
              <a:buNone/>
            </a:pPr>
            <a:endParaRPr lang="de-CH" sz="2800" dirty="0"/>
          </a:p>
          <a:p>
            <a:pPr marL="0" indent="0">
              <a:buNone/>
            </a:pPr>
            <a:endParaRPr lang="de-CH" sz="2800" dirty="0"/>
          </a:p>
        </p:txBody>
      </p:sp>
      <p:sp>
        <p:nvSpPr>
          <p:cNvPr id="4" name="Fußzeilenplatzhalter 3"/>
          <p:cNvSpPr>
            <a:spLocks noGrp="1"/>
          </p:cNvSpPr>
          <p:nvPr>
            <p:ph type="ftr" sz="quarter" idx="11"/>
          </p:nvPr>
        </p:nvSpPr>
        <p:spPr/>
        <p:txBody>
          <a:bodyPr/>
          <a:lstStyle/>
          <a:p>
            <a:r>
              <a:rPr lang="de-DE"/>
              <a:t>rolf.gollob@phzh.ch_Februar 2020</a:t>
            </a:r>
            <a:endParaRPr lang="de-CH" dirty="0"/>
          </a:p>
        </p:txBody>
      </p:sp>
      <p:sp>
        <p:nvSpPr>
          <p:cNvPr id="5" name="Foliennummernplatzhalter 4"/>
          <p:cNvSpPr>
            <a:spLocks noGrp="1"/>
          </p:cNvSpPr>
          <p:nvPr>
            <p:ph type="sldNum" sz="quarter" idx="12"/>
          </p:nvPr>
        </p:nvSpPr>
        <p:spPr/>
        <p:txBody>
          <a:bodyPr/>
          <a:lstStyle/>
          <a:p>
            <a:fld id="{890034D7-1A9A-4FC0-B9F3-31EBDF69BA6A}" type="slidenum">
              <a:rPr lang="de-CH" smtClean="0"/>
              <a:t>39</a:t>
            </a:fld>
            <a:endParaRPr lang="de-CH"/>
          </a:p>
        </p:txBody>
      </p:sp>
    </p:spTree>
    <p:extLst>
      <p:ext uri="{BB962C8B-B14F-4D97-AF65-F5344CB8AC3E}">
        <p14:creationId xmlns:p14="http://schemas.microsoft.com/office/powerpoint/2010/main" val="132033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4</a:t>
            </a:fld>
            <a:endParaRPr lang="de-CH"/>
          </a:p>
        </p:txBody>
      </p:sp>
      <p:pic>
        <p:nvPicPr>
          <p:cNvPr id="7" name="Bildplatzhalter 6"/>
          <p:cNvPicPr>
            <a:picLocks noGrp="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417067" y="548680"/>
            <a:ext cx="9399600" cy="5594400"/>
          </a:xfrm>
        </p:spPr>
      </p:pic>
    </p:spTree>
    <p:extLst>
      <p:ext uri="{BB962C8B-B14F-4D97-AF65-F5344CB8AC3E}">
        <p14:creationId xmlns:p14="http://schemas.microsoft.com/office/powerpoint/2010/main" val="774782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a:t>Übersicht Materialien</a:t>
            </a:r>
          </a:p>
        </p:txBody>
      </p:sp>
      <p:sp>
        <p:nvSpPr>
          <p:cNvPr id="5" name="Inhaltsplatzhalter 4"/>
          <p:cNvSpPr>
            <a:spLocks noGrp="1"/>
          </p:cNvSpPr>
          <p:nvPr>
            <p:ph sz="quarter" idx="10"/>
          </p:nvPr>
        </p:nvSpPr>
        <p:spPr>
          <a:xfrm>
            <a:off x="2929235" y="5749925"/>
            <a:ext cx="7200800" cy="584200"/>
          </a:xfrm>
        </p:spPr>
        <p:txBody>
          <a:bodyPr/>
          <a:lstStyle/>
          <a:p>
            <a:pPr marL="0" indent="0">
              <a:buNone/>
            </a:pPr>
            <a:r>
              <a:rPr lang="de-CH" sz="2400" dirty="0"/>
              <a:t>Zugriff: </a:t>
            </a:r>
            <a:r>
              <a:rPr lang="de-CH" sz="2400" dirty="0" err="1"/>
              <a:t>www.vsa.zh.ch</a:t>
            </a:r>
            <a:r>
              <a:rPr lang="de-CH" sz="2400" dirty="0"/>
              <a:t>/lehrplan21</a:t>
            </a:r>
          </a:p>
        </p:txBody>
      </p:sp>
      <p:graphicFrame>
        <p:nvGraphicFramePr>
          <p:cNvPr id="10" name="Tabelle 9"/>
          <p:cNvGraphicFramePr>
            <a:graphicFrameLocks noGrp="1"/>
          </p:cNvGraphicFramePr>
          <p:nvPr/>
        </p:nvGraphicFramePr>
        <p:xfrm>
          <a:off x="2935952" y="2383557"/>
          <a:ext cx="7338144" cy="2743200"/>
        </p:xfrm>
        <a:graphic>
          <a:graphicData uri="http://schemas.openxmlformats.org/drawingml/2006/table">
            <a:tbl>
              <a:tblPr firstRow="1" bandRow="1">
                <a:tableStyleId>{3B4B98B0-60AC-42C2-AFA5-B58CD77FA1E5}</a:tableStyleId>
              </a:tblPr>
              <a:tblGrid>
                <a:gridCol w="7338144">
                  <a:extLst>
                    <a:ext uri="{9D8B030D-6E8A-4147-A177-3AD203B41FA5}">
                      <a16:colId xmlns:a16="http://schemas.microsoft.com/office/drawing/2014/main" val="20000"/>
                    </a:ext>
                  </a:extLst>
                </a:gridCol>
              </a:tblGrid>
              <a:tr h="370840">
                <a:tc>
                  <a:txBody>
                    <a:bodyPr/>
                    <a:lstStyle/>
                    <a:p>
                      <a:r>
                        <a:rPr lang="de-CH" sz="2400" b="0" dirty="0">
                          <a:solidFill>
                            <a:schemeClr val="tx1"/>
                          </a:solidFill>
                          <a:latin typeface="Arial"/>
                          <a:cs typeface="Arial"/>
                        </a:rPr>
                        <a:t>Lehrplan</a:t>
                      </a:r>
                    </a:p>
                  </a:txBody>
                  <a:tcPr anchor="ct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424113" algn="l"/>
                        </a:tabLst>
                        <a:defRPr/>
                      </a:pPr>
                      <a:r>
                        <a:rPr lang="de-CH" sz="2400" kern="1200" dirty="0">
                          <a:solidFill>
                            <a:schemeClr val="tx1"/>
                          </a:solidFill>
                          <a:effectLst/>
                          <a:latin typeface="+mn-lt"/>
                          <a:ea typeface="+mn-ea"/>
                          <a:cs typeface="+mn-cs"/>
                        </a:rPr>
                        <a:t>Kompetenzorientiert fördern und beurteilen</a:t>
                      </a:r>
                      <a:endParaRPr lang="de-CH" sz="2400" kern="120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effectLst/>
                          <a:latin typeface="+mn-lt"/>
                          <a:ea typeface="Calibri" panose="020F0502020204030204" pitchFamily="34" charset="0"/>
                          <a:cs typeface="Arial" panose="020B0604020202020204" pitchFamily="34" charset="0"/>
                        </a:rPr>
                        <a:t>Lehrmittel</a:t>
                      </a:r>
                    </a:p>
                  </a:txBody>
                  <a:tcPr anchor="ct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effectLst/>
                          <a:latin typeface="+mn-lt"/>
                          <a:ea typeface="Calibri" panose="020F0502020204030204" pitchFamily="34" charset="0"/>
                          <a:cs typeface="Arial" panose="020B0604020202020204" pitchFamily="34" charset="0"/>
                        </a:rPr>
                        <a:t>Sonderpädagogik</a:t>
                      </a: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effectLst/>
                          <a:latin typeface="+mn-lt"/>
                          <a:ea typeface="Calibri" panose="020F0502020204030204" pitchFamily="34" charset="0"/>
                          <a:cs typeface="Arial" panose="020B0604020202020204" pitchFamily="34" charset="0"/>
                        </a:rPr>
                        <a:t>ICT-Infrastruktur</a:t>
                      </a:r>
                    </a:p>
                  </a:txBody>
                  <a:tcPr anchor="ct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Kommunikation</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2211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373063" y="1844676"/>
            <a:ext cx="10765084" cy="4320628"/>
          </a:xfrm>
        </p:spPr>
        <p:txBody>
          <a:bodyPr/>
          <a:lstStyle/>
          <a:p>
            <a:pPr marL="0" indent="0" fontAlgn="base">
              <a:buNone/>
            </a:pPr>
            <a:r>
              <a:rPr lang="de-CH" sz="4400" b="1" dirty="0"/>
              <a:t>Kompetent sein …</a:t>
            </a:r>
          </a:p>
          <a:p>
            <a:pPr marL="0" indent="0" fontAlgn="base">
              <a:buNone/>
            </a:pPr>
            <a:endParaRPr lang="de-CH" sz="4400" b="1" dirty="0"/>
          </a:p>
          <a:p>
            <a:pPr marL="0" indent="0" fontAlgn="base">
              <a:buNone/>
            </a:pPr>
            <a:r>
              <a:rPr lang="de-CH" sz="4400" b="1" dirty="0"/>
              <a:t>…für eine unbekannte Zukunft.</a:t>
            </a:r>
          </a:p>
          <a:p>
            <a:pPr marL="0" indent="0" fontAlgn="base">
              <a:buNone/>
            </a:pPr>
            <a:endParaRPr lang="de-DE" sz="2000" dirty="0"/>
          </a:p>
        </p:txBody>
      </p:sp>
      <p:sp>
        <p:nvSpPr>
          <p:cNvPr id="4" name="Fußzeilenplatzhalter 3"/>
          <p:cNvSpPr>
            <a:spLocks noGrp="1"/>
          </p:cNvSpPr>
          <p:nvPr>
            <p:ph type="ftr" sz="quarter" idx="11"/>
          </p:nvPr>
        </p:nvSpPr>
        <p:spPr>
          <a:xfrm>
            <a:off x="985019" y="6319044"/>
            <a:ext cx="6948773" cy="268288"/>
          </a:xfrm>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41</a:t>
            </a:fld>
            <a:endParaRPr lang="de-CH"/>
          </a:p>
        </p:txBody>
      </p:sp>
    </p:spTree>
    <p:extLst>
      <p:ext uri="{BB962C8B-B14F-4D97-AF65-F5344CB8AC3E}">
        <p14:creationId xmlns:p14="http://schemas.microsoft.com/office/powerpoint/2010/main" val="42046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A647637-453B-4C63-905D-6F0FF8E95AAE}"/>
              </a:ext>
            </a:extLst>
          </p:cNvPr>
          <p:cNvSpPr>
            <a:spLocks noGrp="1"/>
          </p:cNvSpPr>
          <p:nvPr>
            <p:ph type="ftr" sz="quarter" idx="11"/>
          </p:nvPr>
        </p:nvSpPr>
        <p:spPr/>
        <p:txBody>
          <a:bodyPr/>
          <a:lstStyle/>
          <a:p>
            <a:r>
              <a:rPr lang="de-DE"/>
              <a:t>rolf.gollob@phzh.ch_Februar 2020</a:t>
            </a:r>
            <a:endParaRPr lang="de-CH"/>
          </a:p>
        </p:txBody>
      </p:sp>
      <p:sp>
        <p:nvSpPr>
          <p:cNvPr id="3" name="Foliennummernplatzhalter 2">
            <a:extLst>
              <a:ext uri="{FF2B5EF4-FFF2-40B4-BE49-F238E27FC236}">
                <a16:creationId xmlns:a16="http://schemas.microsoft.com/office/drawing/2014/main" id="{A299AD0F-88BD-4302-951B-1FE7A1EBD274}"/>
              </a:ext>
            </a:extLst>
          </p:cNvPr>
          <p:cNvSpPr>
            <a:spLocks noGrp="1"/>
          </p:cNvSpPr>
          <p:nvPr>
            <p:ph type="sldNum" sz="quarter" idx="12"/>
          </p:nvPr>
        </p:nvSpPr>
        <p:spPr/>
        <p:txBody>
          <a:bodyPr/>
          <a:lstStyle/>
          <a:p>
            <a:fld id="{890034D7-1A9A-4FC0-B9F3-31EBDF69BA6A}" type="slidenum">
              <a:rPr lang="de-CH" smtClean="0"/>
              <a:t>42</a:t>
            </a:fld>
            <a:endParaRPr lang="de-CH"/>
          </a:p>
        </p:txBody>
      </p:sp>
      <p:pic>
        <p:nvPicPr>
          <p:cNvPr id="10" name="Grafik 9">
            <a:extLst>
              <a:ext uri="{FF2B5EF4-FFF2-40B4-BE49-F238E27FC236}">
                <a16:creationId xmlns:a16="http://schemas.microsoft.com/office/drawing/2014/main" id="{ACE7D449-BF73-4435-88A4-C244FBF64F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450" y="0"/>
            <a:ext cx="10278275" cy="6858000"/>
          </a:xfrm>
          <a:prstGeom prst="rect">
            <a:avLst/>
          </a:prstGeom>
        </p:spPr>
      </p:pic>
    </p:spTree>
    <p:extLst>
      <p:ext uri="{BB962C8B-B14F-4D97-AF65-F5344CB8AC3E}">
        <p14:creationId xmlns:p14="http://schemas.microsoft.com/office/powerpoint/2010/main" val="495890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31AE248-4BF4-4265-8782-B71F6B78B610}"/>
              </a:ext>
            </a:extLst>
          </p:cNvPr>
          <p:cNvSpPr>
            <a:spLocks noGrp="1"/>
          </p:cNvSpPr>
          <p:nvPr>
            <p:ph type="ftr" sz="quarter" idx="11"/>
          </p:nvPr>
        </p:nvSpPr>
        <p:spPr/>
        <p:txBody>
          <a:bodyPr/>
          <a:lstStyle/>
          <a:p>
            <a:r>
              <a:rPr lang="de-DE"/>
              <a:t>rolf.gollob@phzh.ch_Februar 2020</a:t>
            </a:r>
            <a:endParaRPr lang="de-CH"/>
          </a:p>
        </p:txBody>
      </p:sp>
      <p:sp>
        <p:nvSpPr>
          <p:cNvPr id="5" name="Foliennummernplatzhalter 4">
            <a:extLst>
              <a:ext uri="{FF2B5EF4-FFF2-40B4-BE49-F238E27FC236}">
                <a16:creationId xmlns:a16="http://schemas.microsoft.com/office/drawing/2014/main" id="{689144B0-EF1D-4DAF-9678-098E3206C08C}"/>
              </a:ext>
            </a:extLst>
          </p:cNvPr>
          <p:cNvSpPr>
            <a:spLocks noGrp="1"/>
          </p:cNvSpPr>
          <p:nvPr>
            <p:ph type="sldNum" sz="quarter" idx="12"/>
          </p:nvPr>
        </p:nvSpPr>
        <p:spPr/>
        <p:txBody>
          <a:bodyPr/>
          <a:lstStyle/>
          <a:p>
            <a:fld id="{890034D7-1A9A-4FC0-B9F3-31EBDF69BA6A}" type="slidenum">
              <a:rPr lang="de-CH" smtClean="0"/>
              <a:t>43</a:t>
            </a:fld>
            <a:endParaRPr lang="de-CH"/>
          </a:p>
        </p:txBody>
      </p:sp>
      <p:pic>
        <p:nvPicPr>
          <p:cNvPr id="12" name="Inhaltsplatzhalter 11">
            <a:extLst>
              <a:ext uri="{FF2B5EF4-FFF2-40B4-BE49-F238E27FC236}">
                <a16:creationId xmlns:a16="http://schemas.microsoft.com/office/drawing/2014/main" id="{085EF0E2-F649-418F-B8EB-B22EC64EA67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57863" y="692696"/>
            <a:ext cx="9834014" cy="5112568"/>
          </a:xfrm>
        </p:spPr>
      </p:pic>
    </p:spTree>
    <p:extLst>
      <p:ext uri="{BB962C8B-B14F-4D97-AF65-F5344CB8AC3E}">
        <p14:creationId xmlns:p14="http://schemas.microsoft.com/office/powerpoint/2010/main" val="1884052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31AE248-4BF4-4265-8782-B71F6B78B610}"/>
              </a:ext>
            </a:extLst>
          </p:cNvPr>
          <p:cNvSpPr>
            <a:spLocks noGrp="1"/>
          </p:cNvSpPr>
          <p:nvPr>
            <p:ph type="ftr" sz="quarter" idx="11"/>
          </p:nvPr>
        </p:nvSpPr>
        <p:spPr/>
        <p:txBody>
          <a:bodyPr/>
          <a:lstStyle/>
          <a:p>
            <a:r>
              <a:rPr lang="de-DE"/>
              <a:t>rolf.gollob@phzh.ch_Februar 2020</a:t>
            </a:r>
            <a:endParaRPr lang="de-CH"/>
          </a:p>
        </p:txBody>
      </p:sp>
      <p:sp>
        <p:nvSpPr>
          <p:cNvPr id="5" name="Foliennummernplatzhalter 4">
            <a:extLst>
              <a:ext uri="{FF2B5EF4-FFF2-40B4-BE49-F238E27FC236}">
                <a16:creationId xmlns:a16="http://schemas.microsoft.com/office/drawing/2014/main" id="{689144B0-EF1D-4DAF-9678-098E3206C08C}"/>
              </a:ext>
            </a:extLst>
          </p:cNvPr>
          <p:cNvSpPr>
            <a:spLocks noGrp="1"/>
          </p:cNvSpPr>
          <p:nvPr>
            <p:ph type="sldNum" sz="quarter" idx="12"/>
          </p:nvPr>
        </p:nvSpPr>
        <p:spPr/>
        <p:txBody>
          <a:bodyPr/>
          <a:lstStyle/>
          <a:p>
            <a:fld id="{890034D7-1A9A-4FC0-B9F3-31EBDF69BA6A}" type="slidenum">
              <a:rPr lang="de-CH" smtClean="0"/>
              <a:t>44</a:t>
            </a:fld>
            <a:endParaRPr lang="de-CH"/>
          </a:p>
        </p:txBody>
      </p:sp>
      <p:pic>
        <p:nvPicPr>
          <p:cNvPr id="3" name="Grafik 2">
            <a:extLst>
              <a:ext uri="{FF2B5EF4-FFF2-40B4-BE49-F238E27FC236}">
                <a16:creationId xmlns:a16="http://schemas.microsoft.com/office/drawing/2014/main" id="{99D9DD4B-13B6-44AF-8D35-FE5CF1B832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5139" y="579083"/>
            <a:ext cx="7488832" cy="5658229"/>
          </a:xfrm>
          <a:prstGeom prst="rect">
            <a:avLst/>
          </a:prstGeom>
        </p:spPr>
      </p:pic>
    </p:spTree>
    <p:extLst>
      <p:ext uri="{BB962C8B-B14F-4D97-AF65-F5344CB8AC3E}">
        <p14:creationId xmlns:p14="http://schemas.microsoft.com/office/powerpoint/2010/main" val="2602614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ECD79-A75E-4AFC-BAD2-9A545DA96C26}"/>
              </a:ext>
            </a:extLst>
          </p:cNvPr>
          <p:cNvSpPr>
            <a:spLocks noGrp="1"/>
          </p:cNvSpPr>
          <p:nvPr>
            <p:ph type="ctrTitle"/>
          </p:nvPr>
        </p:nvSpPr>
        <p:spPr/>
        <p:txBody>
          <a:bodyPr/>
          <a:lstStyle/>
          <a:p>
            <a:r>
              <a:rPr lang="de-CH" dirty="0"/>
              <a:t>Danke!</a:t>
            </a:r>
            <a:br>
              <a:rPr lang="de-CH" dirty="0"/>
            </a:br>
            <a:endParaRPr lang="en-GB" dirty="0"/>
          </a:p>
        </p:txBody>
      </p:sp>
    </p:spTree>
    <p:extLst>
      <p:ext uri="{BB962C8B-B14F-4D97-AF65-F5344CB8AC3E}">
        <p14:creationId xmlns:p14="http://schemas.microsoft.com/office/powerpoint/2010/main" val="148566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5</a:t>
            </a:fld>
            <a:endParaRPr lang="de-CH"/>
          </a:p>
        </p:txBody>
      </p:sp>
      <p:pic>
        <p:nvPicPr>
          <p:cNvPr id="7" name="Bildplatzhalter 6"/>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423128" y="462098"/>
            <a:ext cx="9571003" cy="5703205"/>
          </a:xfrm>
        </p:spPr>
      </p:pic>
    </p:spTree>
    <p:extLst>
      <p:ext uri="{BB962C8B-B14F-4D97-AF65-F5344CB8AC3E}">
        <p14:creationId xmlns:p14="http://schemas.microsoft.com/office/powerpoint/2010/main" val="124163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6</a:t>
            </a:fld>
            <a:endParaRPr lang="de-CH"/>
          </a:p>
        </p:txBody>
      </p:sp>
      <p:pic>
        <p:nvPicPr>
          <p:cNvPr id="7" name="Bild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548" y="289737"/>
            <a:ext cx="9977583" cy="5947575"/>
          </a:xfrm>
          <a:prstGeom prst="rect">
            <a:avLst/>
          </a:prstGeom>
        </p:spPr>
      </p:pic>
    </p:spTree>
    <p:extLst>
      <p:ext uri="{BB962C8B-B14F-4D97-AF65-F5344CB8AC3E}">
        <p14:creationId xmlns:p14="http://schemas.microsoft.com/office/powerpoint/2010/main" val="54079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BA196FA-F707-461A-8A4A-CC2615DAB20E}"/>
              </a:ext>
            </a:extLst>
          </p:cNvPr>
          <p:cNvSpPr>
            <a:spLocks noGrp="1"/>
          </p:cNvSpPr>
          <p:nvPr>
            <p:ph type="ftr" sz="quarter" idx="11"/>
          </p:nvPr>
        </p:nvSpPr>
        <p:spPr/>
        <p:txBody>
          <a:bodyPr/>
          <a:lstStyle/>
          <a:p>
            <a:r>
              <a:rPr lang="de-DE"/>
              <a:t>rolf.gollob@phzh.ch_Februar 2020</a:t>
            </a:r>
            <a:endParaRPr lang="de-CH"/>
          </a:p>
        </p:txBody>
      </p:sp>
      <p:sp>
        <p:nvSpPr>
          <p:cNvPr id="3" name="Foliennummernplatzhalter 2">
            <a:extLst>
              <a:ext uri="{FF2B5EF4-FFF2-40B4-BE49-F238E27FC236}">
                <a16:creationId xmlns:a16="http://schemas.microsoft.com/office/drawing/2014/main" id="{4A80F02E-BE38-4D5B-BEC8-C873AEBCEA3E}"/>
              </a:ext>
            </a:extLst>
          </p:cNvPr>
          <p:cNvSpPr>
            <a:spLocks noGrp="1"/>
          </p:cNvSpPr>
          <p:nvPr>
            <p:ph type="sldNum" sz="quarter" idx="12"/>
          </p:nvPr>
        </p:nvSpPr>
        <p:spPr/>
        <p:txBody>
          <a:bodyPr/>
          <a:lstStyle/>
          <a:p>
            <a:fld id="{890034D7-1A9A-4FC0-B9F3-31EBDF69BA6A}" type="slidenum">
              <a:rPr lang="de-CH" smtClean="0"/>
              <a:t>7</a:t>
            </a:fld>
            <a:endParaRPr lang="de-CH"/>
          </a:p>
        </p:txBody>
      </p:sp>
      <p:sp>
        <p:nvSpPr>
          <p:cNvPr id="4" name="Textfeld 3">
            <a:extLst>
              <a:ext uri="{FF2B5EF4-FFF2-40B4-BE49-F238E27FC236}">
                <a16:creationId xmlns:a16="http://schemas.microsoft.com/office/drawing/2014/main" id="{71D19A1E-4464-4C6E-A7E3-5C0ABEB20821}"/>
              </a:ext>
            </a:extLst>
          </p:cNvPr>
          <p:cNvSpPr txBox="1"/>
          <p:nvPr/>
        </p:nvSpPr>
        <p:spPr>
          <a:xfrm>
            <a:off x="3793331" y="188640"/>
            <a:ext cx="4608512" cy="5400600"/>
          </a:xfrm>
          <a:prstGeom prst="rect">
            <a:avLst/>
          </a:prstGeom>
          <a:noFill/>
        </p:spPr>
        <p:txBody>
          <a:bodyPr wrap="none" lIns="0" tIns="0" rIns="0" bIns="0" rtlCol="0">
            <a:noAutofit/>
          </a:bodyPr>
          <a:lstStyle/>
          <a:p>
            <a:pPr>
              <a:lnSpc>
                <a:spcPct val="112000"/>
              </a:lnSpc>
            </a:pPr>
            <a:r>
              <a:rPr lang="de-CH" sz="41300" dirty="0"/>
              <a:t>?</a:t>
            </a:r>
            <a:endParaRPr lang="en-GB" sz="41300" dirty="0" err="1"/>
          </a:p>
        </p:txBody>
      </p:sp>
    </p:spTree>
    <p:extLst>
      <p:ext uri="{BB962C8B-B14F-4D97-AF65-F5344CB8AC3E}">
        <p14:creationId xmlns:p14="http://schemas.microsoft.com/office/powerpoint/2010/main" val="352759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3063" y="1844676"/>
            <a:ext cx="10765084" cy="4104604"/>
          </a:xfrm>
        </p:spPr>
        <p:txBody>
          <a:bodyPr/>
          <a:lstStyle/>
          <a:p>
            <a:pPr>
              <a:buFontTx/>
              <a:buChar char="-"/>
            </a:pPr>
            <a:r>
              <a:rPr lang="de-CH" sz="3200" dirty="0"/>
              <a:t>Was ist an die Lebensumstände angepasst?</a:t>
            </a:r>
          </a:p>
          <a:p>
            <a:pPr>
              <a:buFontTx/>
              <a:buChar char="-"/>
            </a:pPr>
            <a:r>
              <a:rPr lang="de-CH" sz="3200" dirty="0"/>
              <a:t>Wie überlebt eine Gruppe, eine Gesellschaft am besten?</a:t>
            </a:r>
          </a:p>
          <a:p>
            <a:pPr>
              <a:buFontTx/>
              <a:buChar char="-"/>
            </a:pPr>
            <a:r>
              <a:rPr lang="de-CH" sz="3200" dirty="0"/>
              <a:t>Was muss </a:t>
            </a:r>
            <a:r>
              <a:rPr lang="de-CH" sz="3200"/>
              <a:t>man können?</a:t>
            </a:r>
            <a:endParaRPr lang="de-CH" sz="3200" dirty="0"/>
          </a:p>
          <a:p>
            <a:pPr>
              <a:buFontTx/>
              <a:buChar char="-"/>
            </a:pPr>
            <a:r>
              <a:rPr lang="de-CH" sz="3200" dirty="0"/>
              <a:t>Wer bringt es mir bei?</a:t>
            </a:r>
          </a:p>
          <a:p>
            <a:pPr>
              <a:buFontTx/>
              <a:buChar char="-"/>
            </a:pPr>
            <a:r>
              <a:rPr lang="de-CH" sz="3200" dirty="0"/>
              <a:t>Wie wird das Wissen weiter gegeben?</a:t>
            </a:r>
          </a:p>
        </p:txBody>
      </p:sp>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8</a:t>
            </a:fld>
            <a:endParaRPr lang="de-CH"/>
          </a:p>
        </p:txBody>
      </p:sp>
      <p:sp>
        <p:nvSpPr>
          <p:cNvPr id="8" name="Titel 7">
            <a:extLst>
              <a:ext uri="{FF2B5EF4-FFF2-40B4-BE49-F238E27FC236}">
                <a16:creationId xmlns:a16="http://schemas.microsoft.com/office/drawing/2014/main" id="{B8EBD035-0AF4-4E94-AC7F-F1511B7D640F}"/>
              </a:ext>
            </a:extLst>
          </p:cNvPr>
          <p:cNvSpPr>
            <a:spLocks noGrp="1"/>
          </p:cNvSpPr>
          <p:nvPr>
            <p:ph type="title"/>
          </p:nvPr>
        </p:nvSpPr>
        <p:spPr>
          <a:xfrm>
            <a:off x="373063" y="333375"/>
            <a:ext cx="11197132" cy="575345"/>
          </a:xfrm>
        </p:spPr>
        <p:txBody>
          <a:bodyPr/>
          <a:lstStyle/>
          <a:p>
            <a:r>
              <a:rPr lang="de-CH" dirty="0"/>
              <a:t>Welche Schule ist gut oder schlecht?</a:t>
            </a:r>
          </a:p>
        </p:txBody>
      </p:sp>
      <p:sp>
        <p:nvSpPr>
          <p:cNvPr id="9" name="Titel 7">
            <a:extLst>
              <a:ext uri="{FF2B5EF4-FFF2-40B4-BE49-F238E27FC236}">
                <a16:creationId xmlns:a16="http://schemas.microsoft.com/office/drawing/2014/main" id="{FF654320-D6E4-484C-9DC8-800FF8BB043F}"/>
              </a:ext>
            </a:extLst>
          </p:cNvPr>
          <p:cNvSpPr txBox="1">
            <a:spLocks/>
          </p:cNvSpPr>
          <p:nvPr/>
        </p:nvSpPr>
        <p:spPr>
          <a:xfrm>
            <a:off x="373063" y="981446"/>
            <a:ext cx="11269140" cy="719362"/>
          </a:xfrm>
          <a:prstGeom prst="rect">
            <a:avLst/>
          </a:prstGeom>
        </p:spPr>
        <p:txBody>
          <a:bodyPr vert="horz" wrap="square" lIns="0" tIns="0" rIns="0" bIns="0" rtlCol="0" anchor="t" anchorCtr="0">
            <a:noAutofit/>
          </a:bodyPr>
          <a:lstStyle>
            <a:lvl1pPr algn="l" defTabSz="914400" rtl="0" eaLnBrk="1" latinLnBrk="0" hangingPunct="1">
              <a:lnSpc>
                <a:spcPts val="4300"/>
              </a:lnSpc>
              <a:spcBef>
                <a:spcPct val="0"/>
              </a:spcBef>
              <a:buNone/>
              <a:defRPr sz="3800" kern="1200">
                <a:solidFill>
                  <a:schemeClr val="tx1"/>
                </a:solidFill>
                <a:latin typeface="+mj-lt"/>
                <a:ea typeface="+mj-ea"/>
                <a:cs typeface="+mj-cs"/>
              </a:defRPr>
            </a:lvl1pPr>
          </a:lstStyle>
          <a:p>
            <a:r>
              <a:rPr lang="de-CH" dirty="0"/>
              <a:t>Falsche Frage!!</a:t>
            </a:r>
          </a:p>
        </p:txBody>
      </p:sp>
    </p:spTree>
    <p:extLst>
      <p:ext uri="{BB962C8B-B14F-4D97-AF65-F5344CB8AC3E}">
        <p14:creationId xmlns:p14="http://schemas.microsoft.com/office/powerpoint/2010/main" val="13749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rolf.gollob@phzh.ch_Februar 2020</a:t>
            </a:r>
            <a:endParaRPr lang="de-CH"/>
          </a:p>
        </p:txBody>
      </p:sp>
      <p:sp>
        <p:nvSpPr>
          <p:cNvPr id="5" name="Foliennummernplatzhalter 4"/>
          <p:cNvSpPr>
            <a:spLocks noGrp="1"/>
          </p:cNvSpPr>
          <p:nvPr>
            <p:ph type="sldNum" sz="quarter" idx="12"/>
          </p:nvPr>
        </p:nvSpPr>
        <p:spPr/>
        <p:txBody>
          <a:bodyPr/>
          <a:lstStyle/>
          <a:p>
            <a:fld id="{890034D7-1A9A-4FC0-B9F3-31EBDF69BA6A}" type="slidenum">
              <a:rPr lang="de-CH" smtClean="0"/>
              <a:t>9</a:t>
            </a:fld>
            <a:endParaRPr lang="de-CH"/>
          </a:p>
        </p:txBody>
      </p:sp>
      <p:pic>
        <p:nvPicPr>
          <p:cNvPr id="7" name="Bild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5819" y="1756126"/>
            <a:ext cx="3944009" cy="2350999"/>
          </a:xfrm>
          <a:prstGeom prst="rect">
            <a:avLst/>
          </a:prstGeom>
        </p:spPr>
      </p:pic>
      <p:pic>
        <p:nvPicPr>
          <p:cNvPr id="6" name="Bildplatzhalter 6"/>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153371" y="1772890"/>
            <a:ext cx="3917266" cy="2334235"/>
          </a:xfrm>
        </p:spPr>
      </p:pic>
      <p:pic>
        <p:nvPicPr>
          <p:cNvPr id="8" name="Bildplatzhalter 6"/>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48915" y="1772816"/>
            <a:ext cx="4075623" cy="2334309"/>
          </a:xfrm>
          <a:prstGeom prst="rect">
            <a:avLst/>
          </a:prstGeom>
        </p:spPr>
      </p:pic>
      <p:sp>
        <p:nvSpPr>
          <p:cNvPr id="9" name="Titel 7">
            <a:extLst>
              <a:ext uri="{FF2B5EF4-FFF2-40B4-BE49-F238E27FC236}">
                <a16:creationId xmlns:a16="http://schemas.microsoft.com/office/drawing/2014/main" id="{53ADEBC8-A106-4B12-A059-5A2729BDBF4C}"/>
              </a:ext>
            </a:extLst>
          </p:cNvPr>
          <p:cNvSpPr>
            <a:spLocks noGrp="1"/>
          </p:cNvSpPr>
          <p:nvPr>
            <p:ph type="title"/>
          </p:nvPr>
        </p:nvSpPr>
        <p:spPr>
          <a:xfrm>
            <a:off x="463017" y="4581128"/>
            <a:ext cx="11251194" cy="576064"/>
          </a:xfrm>
        </p:spPr>
        <p:txBody>
          <a:bodyPr/>
          <a:lstStyle/>
          <a:p>
            <a:r>
              <a:rPr lang="de-CH" sz="2400" dirty="0"/>
              <a:t>Was erwartet eine Gesellschaft? Was muss ‘man’ können?</a:t>
            </a:r>
          </a:p>
        </p:txBody>
      </p:sp>
    </p:spTree>
    <p:extLst>
      <p:ext uri="{BB962C8B-B14F-4D97-AF65-F5344CB8AC3E}">
        <p14:creationId xmlns:p14="http://schemas.microsoft.com/office/powerpoint/2010/main" val="37346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Larissa">
  <a:themeElements>
    <a:clrScheme name="PHZH">
      <a:dk1>
        <a:srgbClr val="000000"/>
      </a:dk1>
      <a:lt1>
        <a:srgbClr val="FFFFFF"/>
      </a:lt1>
      <a:dk2>
        <a:srgbClr val="EE3647"/>
      </a:dk2>
      <a:lt2>
        <a:srgbClr val="FEC227"/>
      </a:lt2>
      <a:accent1>
        <a:srgbClr val="20BDBE"/>
      </a:accent1>
      <a:accent2>
        <a:srgbClr val="BEBCA6"/>
      </a:accent2>
      <a:accent3>
        <a:srgbClr val="ED1C91"/>
      </a:accent3>
      <a:accent4>
        <a:srgbClr val="D1ECEC"/>
      </a:accent4>
      <a:accent5>
        <a:srgbClr val="B1D270"/>
      </a:accent5>
      <a:accent6>
        <a:srgbClr val="E0E6DD"/>
      </a:accent6>
      <a:hlink>
        <a:srgbClr val="20BDBE"/>
      </a:hlink>
      <a:folHlink>
        <a:srgbClr val="BEBCA6"/>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112000"/>
          </a:lnSpc>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12000"/>
          </a:lnSpc>
          <a:defRPr sz="2200" dirty="0" err="1" smtClean="0"/>
        </a:defPPr>
      </a:lstStyle>
    </a:txDef>
  </a:objectDefaults>
  <a:extraClrSchemeLst>
    <a:extraClrScheme>
      <a:clrScheme name="PHZH">
        <a:dk1>
          <a:srgbClr val="000000"/>
        </a:dk1>
        <a:lt1>
          <a:srgbClr val="FFFFFF"/>
        </a:lt1>
        <a:dk2>
          <a:srgbClr val="EE3647"/>
        </a:dk2>
        <a:lt2>
          <a:srgbClr val="FEC227"/>
        </a:lt2>
        <a:accent1>
          <a:srgbClr val="20BDBE"/>
        </a:accent1>
        <a:accent2>
          <a:srgbClr val="BEBCA6"/>
        </a:accent2>
        <a:accent3>
          <a:srgbClr val="ED1C91"/>
        </a:accent3>
        <a:accent4>
          <a:srgbClr val="D1ECEC"/>
        </a:accent4>
        <a:accent5>
          <a:srgbClr val="B1D270"/>
        </a:accent5>
        <a:accent6>
          <a:srgbClr val="E0E6DD"/>
        </a:accent6>
        <a:hlink>
          <a:srgbClr val="20BDBE"/>
        </a:hlink>
        <a:folHlink>
          <a:srgbClr val="BEBCA6"/>
        </a:folHlink>
      </a:clrScheme>
      <a:clrMap bg1="lt1" tx1="dk1" bg2="lt2" tx2="dk2" accent1="accent1" accent2="accent2" accent3="accent3" accent4="accent4" accent5="accent5" accent6="accent6" hlink="hlink" folHlink="folHlink"/>
    </a:extraClrScheme>
  </a:extraClrSchemeLst>
  <a:custClrLst>
    <a:custClr name="Variante 1 Bright">
      <a:srgbClr val="EE3647"/>
    </a:custClr>
    <a:custClr name="Variante 2 Bright">
      <a:srgbClr val="20BDBE"/>
    </a:custClr>
    <a:custClr name="Variante 3 Bright">
      <a:srgbClr val="ED1C91"/>
    </a:custClr>
    <a:custClr name="Variante 4 Bright">
      <a:srgbClr val="FEC227"/>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Variante 1 Middle">
      <a:srgbClr val="F2757A"/>
    </a:custClr>
    <a:custClr name="Variante 2 Middle">
      <a:srgbClr val="84D2DA"/>
    </a:custClr>
    <a:custClr name="Variante 3 Middle">
      <a:srgbClr val="BEBCA6"/>
    </a:custClr>
    <a:custClr name="Variante 4 Middle">
      <a:srgbClr val="B1D270"/>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Variante 1 Soft">
      <a:srgbClr val="F7ABAA"/>
    </a:custClr>
    <a:custClr name="Variante 2 Soft">
      <a:srgbClr val="D1ECEC"/>
    </a:custClr>
    <a:custClr name="Variante 3 Soft">
      <a:srgbClr val="E0E6DD"/>
    </a:custClr>
    <a:custClr name="Variante 4 Soft">
      <a:srgbClr val="F1ECE2"/>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2765</Words>
  <Application>Microsoft Macintosh PowerPoint</Application>
  <PresentationFormat>Benutzerdefiniert</PresentationFormat>
  <Paragraphs>300</Paragraphs>
  <Slides>45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45</vt:i4>
      </vt:variant>
    </vt:vector>
  </HeadingPairs>
  <TitlesOfParts>
    <vt:vector size="49" baseType="lpstr">
      <vt:lpstr>Arial</vt:lpstr>
      <vt:lpstr>Calibri</vt:lpstr>
      <vt:lpstr>Symbol</vt:lpstr>
      <vt:lpstr>Larissa</vt:lpstr>
      <vt:lpstr>3. Februar 2020: Buchs  Kompetent für die Zukunft. Unterwegs mit dem Lehrplan 21 ins 21. Jahrhundert.     </vt:lpstr>
      <vt:lpstr>Inhalt</vt:lpstr>
      <vt:lpstr>Mein Bild der Schule...</vt:lpstr>
      <vt:lpstr>PowerPoint-Präsentation</vt:lpstr>
      <vt:lpstr>PowerPoint-Präsentation</vt:lpstr>
      <vt:lpstr>PowerPoint-Präsentation</vt:lpstr>
      <vt:lpstr>PowerPoint-Präsentation</vt:lpstr>
      <vt:lpstr>Welche Schule ist gut oder schlecht?</vt:lpstr>
      <vt:lpstr>Was erwartet eine Gesellschaft? Was muss ‘man’ können?</vt:lpstr>
      <vt:lpstr>PowerPoint-Präsentation</vt:lpstr>
      <vt:lpstr>PowerPoint-Präsentation</vt:lpstr>
      <vt:lpstr>PowerPoint-Präsentation</vt:lpstr>
      <vt:lpstr>PowerPoint-Präsentation</vt:lpstr>
      <vt:lpstr>PowerPoint-Präsentation</vt:lpstr>
      <vt:lpstr>Ausbildung Winzer/in</vt:lpstr>
      <vt:lpstr>Kalte und heisse Optionen gemäss Lévi-Strauss:</vt:lpstr>
      <vt:lpstr>Wann lernt eine (heisse) Gesellschaft?</vt:lpstr>
      <vt:lpstr>Die Folgen des Schocks:</vt:lpstr>
      <vt:lpstr>Die Folgen des Schocks:</vt:lpstr>
      <vt:lpstr>PowerPoint-Präsentation</vt:lpstr>
      <vt:lpstr>Was müssen wir lernen? Heute?</vt:lpstr>
      <vt:lpstr>PowerPoint-Präsentation</vt:lpstr>
      <vt:lpstr>Definition Kompetenz</vt:lpstr>
      <vt:lpstr>Kompetenzen sind...</vt:lpstr>
      <vt:lpstr>Kompetenzbegriff verständlich gemacht:</vt:lpstr>
      <vt:lpstr>Kompetenz und…</vt:lpstr>
      <vt:lpstr>PowerPoint-Präsentation</vt:lpstr>
      <vt:lpstr>Kompetenz und Performanz</vt:lpstr>
      <vt:lpstr>Kompetenz und Performanz</vt:lpstr>
      <vt:lpstr>PowerPoint-Präsentation</vt:lpstr>
      <vt:lpstr>PowerPoint-Präsentation</vt:lpstr>
      <vt:lpstr>PowerPoint-Präsentation</vt:lpstr>
      <vt:lpstr>Was bringt der LP21 Neues? </vt:lpstr>
      <vt:lpstr>PowerPoint-Präsentation</vt:lpstr>
      <vt:lpstr>Überfachliche Kompetenzen – in Schule, Freundeskreis, zu Hause…</vt:lpstr>
      <vt:lpstr>Dialog- und Kooperationsfähigkeit: Sich mit Menschen austauschen, zusammenarbeiten </vt:lpstr>
      <vt:lpstr>Wer Kinder und Jugendliche als Lehrpersonen oder Eltern für die Zukunft fit machen will…</vt:lpstr>
      <vt:lpstr>PowerPoint-Präsentation</vt:lpstr>
      <vt:lpstr>Schlüsselgedanken:</vt:lpstr>
      <vt:lpstr>Übersicht Materialien</vt:lpstr>
      <vt:lpstr>PowerPoint-Präsentation</vt:lpstr>
      <vt:lpstr>PowerPoint-Präsentation</vt:lpstr>
      <vt:lpstr>PowerPoint-Präsentation</vt:lpstr>
      <vt:lpstr>PowerPoint-Präsentation</vt:lpstr>
      <vt:lpstr>Danke! </vt:lpstr>
    </vt:vector>
  </TitlesOfParts>
  <Company>Mediaviso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Pädagogische Hochschule Zürich Eine national führende Hochschule für Leistungen im Bildungssystem</dc:title>
  <dc:creator>Christine Weilenmann</dc:creator>
  <cp:lastModifiedBy>uhu</cp:lastModifiedBy>
  <cp:revision>289</cp:revision>
  <cp:lastPrinted>2020-02-05T09:07:18Z</cp:lastPrinted>
  <dcterms:created xsi:type="dcterms:W3CDTF">2015-09-16T08:55:11Z</dcterms:created>
  <dcterms:modified xsi:type="dcterms:W3CDTF">2020-02-05T09:10:22Z</dcterms:modified>
</cp:coreProperties>
</file>